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5"/>
    <p:sldMasterId id="2147483685" r:id="rId6"/>
    <p:sldMasterId id="2147483652" r:id="rId7"/>
  </p:sldMasterIdLst>
  <p:notesMasterIdLst>
    <p:notesMasterId r:id="rId17"/>
  </p:notesMasterIdLst>
  <p:handoutMasterIdLst>
    <p:handoutMasterId r:id="rId18"/>
  </p:handoutMasterIdLst>
  <p:sldIdLst>
    <p:sldId id="256" r:id="rId8"/>
    <p:sldId id="257" r:id="rId9"/>
    <p:sldId id="258" r:id="rId10"/>
    <p:sldId id="261" r:id="rId11"/>
    <p:sldId id="260" r:id="rId12"/>
    <p:sldId id="259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92301E"/>
    </p:penClr>
  </p:showPr>
  <p:clrMru>
    <a:srgbClr val="269DAA"/>
    <a:srgbClr val="E7B841"/>
    <a:srgbClr val="006C56"/>
    <a:srgbClr val="008E70"/>
    <a:srgbClr val="0099CC"/>
    <a:srgbClr val="009999"/>
    <a:srgbClr val="993300"/>
    <a:srgbClr val="CCFF66"/>
    <a:srgbClr val="92301E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88" autoAdjust="0"/>
    <p:restoredTop sz="94670" autoAdjust="0"/>
  </p:normalViewPr>
  <p:slideViewPr>
    <p:cSldViewPr>
      <p:cViewPr>
        <p:scale>
          <a:sx n="75" d="100"/>
          <a:sy n="75" d="100"/>
        </p:scale>
        <p:origin x="-194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1F3920-E693-49B5-A0F7-0FB374982F27}" type="doc">
      <dgm:prSet loTypeId="urn:microsoft.com/office/officeart/2005/8/layout/radial1" loCatId="relationship" qsTypeId="urn:microsoft.com/office/officeart/2005/8/quickstyle/simple5" qsCatId="simple" csTypeId="urn:microsoft.com/office/officeart/2005/8/colors/accent1_2" csCatId="accent1" phldr="1"/>
      <dgm:spPr>
        <a:scene3d>
          <a:camera prst="orthographicFront"/>
          <a:lightRig rig="harsh" dir="t">
            <a:rot lat="0" lon="0" rev="1800000"/>
          </a:lightRig>
        </a:scene3d>
      </dgm:spPr>
      <dgm:t>
        <a:bodyPr/>
        <a:lstStyle/>
        <a:p>
          <a:endParaRPr lang="en-US"/>
        </a:p>
      </dgm:t>
    </dgm:pt>
    <dgm:pt modelId="{40CAA0A7-DD7E-4A7E-A665-5569E1549C55}">
      <dgm:prSet phldrT="[Text]"/>
      <dgm:spPr>
        <a:solidFill>
          <a:schemeClr val="tx1">
            <a:lumMod val="40000"/>
            <a:lumOff val="60000"/>
          </a:schemeClr>
        </a:solidFill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04800" h="152400"/>
        </a:sp3d>
      </dgm:spPr>
      <dgm:t>
        <a:bodyPr/>
        <a:lstStyle/>
        <a:p>
          <a:r>
            <a:rPr lang="en-US" dirty="0" smtClean="0">
              <a:solidFill>
                <a:schemeClr val="tx1">
                  <a:lumMod val="75000"/>
                </a:schemeClr>
              </a:solidFill>
            </a:rPr>
            <a:t>Library</a:t>
          </a:r>
          <a:endParaRPr lang="en-US" dirty="0">
            <a:solidFill>
              <a:schemeClr val="tx1">
                <a:lumMod val="75000"/>
              </a:schemeClr>
            </a:solidFill>
          </a:endParaRPr>
        </a:p>
      </dgm:t>
    </dgm:pt>
    <dgm:pt modelId="{70230889-224E-42F7-A41B-A7135218D2B1}" type="parTrans" cxnId="{37C4E347-3517-460F-B6C2-F3E30DAF72C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B1E29BE-30DE-4613-AA1C-5EE521FD0401}" type="sibTrans" cxnId="{37C4E347-3517-460F-B6C2-F3E30DAF72C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5397341-E4DE-4D4B-93FD-7F8F0C2B1278}">
      <dgm:prSet phldrT="[Text]" custT="1"/>
      <dgm:spPr>
        <a:solidFill>
          <a:schemeClr val="accent1">
            <a:lumMod val="75000"/>
          </a:schemeClr>
        </a:solidFill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254000" h="190500"/>
        </a:sp3d>
      </dgm:spPr>
      <dgm:t>
        <a:bodyPr/>
        <a:lstStyle/>
        <a:p>
          <a:r>
            <a:rPr lang="en-US" sz="1800" dirty="0" smtClean="0">
              <a:solidFill>
                <a:schemeClr val="bg1">
                  <a:lumMod val="95000"/>
                </a:schemeClr>
              </a:solidFill>
            </a:rPr>
            <a:t>Organization</a:t>
          </a:r>
          <a:endParaRPr lang="en-US" sz="1800" dirty="0">
            <a:solidFill>
              <a:schemeClr val="bg1">
                <a:lumMod val="95000"/>
              </a:schemeClr>
            </a:solidFill>
          </a:endParaRPr>
        </a:p>
      </dgm:t>
    </dgm:pt>
    <dgm:pt modelId="{F0C232A7-71E4-4629-96AB-677EF5C65813}" type="parTrans" cxnId="{69A8BEDF-58BF-4BB3-9C9B-8B3BC387AB9C}">
      <dgm:prSet/>
      <dgm:spPr>
        <a:ln w="44450"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prstDash val="sysDot"/>
        </a:ln>
        <a:sp3d prstMaterial="softEdge"/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3D5F79-F880-4526-AF05-66E1F5B94C11}" type="sibTrans" cxnId="{69A8BEDF-58BF-4BB3-9C9B-8B3BC387AB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D2DE8DD-9EBA-4FEA-9648-E05B4679363A}">
      <dgm:prSet phldrT="[Text]" custT="1"/>
      <dgm:spPr>
        <a:solidFill>
          <a:schemeClr val="accent5"/>
        </a:solidFill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04800" h="152400"/>
        </a:sp3d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Vendor</a:t>
          </a:r>
          <a:endParaRPr lang="en-US" sz="2000" dirty="0">
            <a:solidFill>
              <a:schemeClr val="tx1">
                <a:lumMod val="50000"/>
              </a:schemeClr>
            </a:solidFill>
          </a:endParaRPr>
        </a:p>
      </dgm:t>
    </dgm:pt>
    <dgm:pt modelId="{56CB7B04-9E53-4821-8047-54A0628C13D4}" type="parTrans" cxnId="{E4CA0A90-62D6-4CF5-A4FF-C0777A146CAD}">
      <dgm:prSet/>
      <dgm:spPr>
        <a:ln w="44450"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prstDash val="sysDot"/>
        </a:ln>
        <a:sp3d prstMaterial="softEdge"/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D46F548-A6C7-4EAB-ABBE-E17499C67F8A}" type="sibTrans" cxnId="{E4CA0A90-62D6-4CF5-A4FF-C0777A146CA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8F64F63-43CC-4DE0-AB20-D27EDA23F433}">
      <dgm:prSet phldrT="[Text]" custT="1"/>
      <dgm:sp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l="100000" t="100000"/>
          </a:path>
          <a:tileRect r="-100000" b="-100000"/>
        </a:gradFill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04800" h="1524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solidFill>
                <a:schemeClr val="tx1">
                  <a:lumMod val="50000"/>
                </a:schemeClr>
              </a:solidFill>
            </a:rPr>
            <a:t>Partnerships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dirty="0">
            <a:solidFill>
              <a:schemeClr val="tx1"/>
            </a:solidFill>
          </a:endParaRPr>
        </a:p>
      </dgm:t>
    </dgm:pt>
    <dgm:pt modelId="{C39EA527-F4A7-4BB3-ABE8-3D1F15FC49E8}" type="parTrans" cxnId="{BFE3DD9B-58AA-4DA1-8ED0-2967CBF54C8A}">
      <dgm:prSet/>
      <dgm:spPr>
        <a:ln w="44450"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prstDash val="sysDot"/>
        </a:ln>
        <a:sp3d prstMaterial="softEdge"/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D1DBC34-70BF-4000-8AD5-AC6CC9D762B8}" type="sibTrans" cxnId="{BFE3DD9B-58AA-4DA1-8ED0-2967CBF54C8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1500CA-8A72-4E8F-8895-CEAD9D03E2B8}">
      <dgm:prSet phldrT="[Text]" custT="1"/>
      <dgm:spPr>
        <a:solidFill>
          <a:srgbClr val="269DAA"/>
        </a:solidFill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81000" h="381000"/>
        </a:sp3d>
      </dgm:spPr>
      <dgm:t>
        <a:bodyPr/>
        <a:lstStyle/>
        <a:p>
          <a:r>
            <a:rPr lang="en-US" sz="2800" b="1" dirty="0" smtClean="0">
              <a:solidFill>
                <a:schemeClr val="bg1">
                  <a:lumMod val="95000"/>
                </a:schemeClr>
              </a:solidFill>
            </a:rPr>
            <a:t>Customer Service</a:t>
          </a:r>
          <a:endParaRPr lang="en-US" sz="2800" b="1" dirty="0">
            <a:solidFill>
              <a:schemeClr val="bg1">
                <a:lumMod val="95000"/>
              </a:schemeClr>
            </a:solidFill>
          </a:endParaRPr>
        </a:p>
      </dgm:t>
    </dgm:pt>
    <dgm:pt modelId="{C021AB83-2975-4127-9B78-4D230E096C29}" type="parTrans" cxnId="{E0723E9B-F7EF-4F32-AC30-9D3A0D371554}">
      <dgm:prSet/>
      <dgm:spPr>
        <a:ln w="44450"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prstDash val="sysDot"/>
        </a:ln>
        <a:sp3d prstMaterial="softEdge"/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1A2C27A-EA03-4633-B963-71053B818AE5}" type="sibTrans" cxnId="{E0723E9B-F7EF-4F32-AC30-9D3A0D37155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9E8D725-37B5-4C2D-AC9C-139A51300B74}" type="pres">
      <dgm:prSet presAssocID="{251F3920-E693-49B5-A0F7-0FB374982F2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DE97F5-595F-4625-A134-2D2BAFB6C89E}" type="pres">
      <dgm:prSet presAssocID="{40CAA0A7-DD7E-4A7E-A665-5569E1549C55}" presName="centerShape" presStyleLbl="node0" presStyleIdx="0" presStyleCnt="1"/>
      <dgm:spPr/>
      <dgm:t>
        <a:bodyPr/>
        <a:lstStyle/>
        <a:p>
          <a:endParaRPr lang="en-US"/>
        </a:p>
      </dgm:t>
    </dgm:pt>
    <dgm:pt modelId="{E552104E-BE5F-4D76-BF30-E11415320E53}" type="pres">
      <dgm:prSet presAssocID="{F0C232A7-71E4-4629-96AB-677EF5C65813}" presName="Name9" presStyleLbl="parChTrans1D2" presStyleIdx="0" presStyleCnt="4"/>
      <dgm:spPr/>
      <dgm:t>
        <a:bodyPr/>
        <a:lstStyle/>
        <a:p>
          <a:endParaRPr lang="en-US"/>
        </a:p>
      </dgm:t>
    </dgm:pt>
    <dgm:pt modelId="{E1830A61-FEA4-443B-8124-A315F1F90AC2}" type="pres">
      <dgm:prSet presAssocID="{F0C232A7-71E4-4629-96AB-677EF5C65813}" presName="connTx" presStyleLbl="parChTrans1D2" presStyleIdx="0" presStyleCnt="4"/>
      <dgm:spPr/>
      <dgm:t>
        <a:bodyPr/>
        <a:lstStyle/>
        <a:p>
          <a:endParaRPr lang="en-US"/>
        </a:p>
      </dgm:t>
    </dgm:pt>
    <dgm:pt modelId="{1F7F595E-4126-4C20-A9C9-9291F690CD1C}" type="pres">
      <dgm:prSet presAssocID="{A5397341-E4DE-4D4B-93FD-7F8F0C2B1278}" presName="node" presStyleLbl="node1" presStyleIdx="0" presStyleCnt="4" custScaleX="138776" custScaleY="132215" custRadScaleRad="109080" custRadScaleInc="-92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8E672-44A6-4EB5-9498-9373A01847AF}" type="pres">
      <dgm:prSet presAssocID="{56CB7B04-9E53-4821-8047-54A0628C13D4}" presName="Name9" presStyleLbl="parChTrans1D2" presStyleIdx="1" presStyleCnt="4"/>
      <dgm:spPr/>
      <dgm:t>
        <a:bodyPr/>
        <a:lstStyle/>
        <a:p>
          <a:endParaRPr lang="en-US"/>
        </a:p>
      </dgm:t>
    </dgm:pt>
    <dgm:pt modelId="{83C4B4C6-A4D7-4496-B3B4-4A55291E6DF1}" type="pres">
      <dgm:prSet presAssocID="{56CB7B04-9E53-4821-8047-54A0628C13D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29D58AC-E17B-4128-B524-F38FC6F34E00}" type="pres">
      <dgm:prSet presAssocID="{4D2DE8DD-9EBA-4FEA-9648-E05B4679363A}" presName="node" presStyleLbl="node1" presStyleIdx="1" presStyleCnt="4" custScaleX="103723" custScaleY="104873" custRadScaleRad="144108" custRadScaleInc="-59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59DFB-2A45-4028-95B1-B783F3BA334F}" type="pres">
      <dgm:prSet presAssocID="{C39EA527-F4A7-4BB3-ABE8-3D1F15FC49E8}" presName="Name9" presStyleLbl="parChTrans1D2" presStyleIdx="2" presStyleCnt="4"/>
      <dgm:spPr/>
      <dgm:t>
        <a:bodyPr/>
        <a:lstStyle/>
        <a:p>
          <a:endParaRPr lang="en-US"/>
        </a:p>
      </dgm:t>
    </dgm:pt>
    <dgm:pt modelId="{332A0633-93F7-4A2D-BFE4-D1946652C97F}" type="pres">
      <dgm:prSet presAssocID="{C39EA527-F4A7-4BB3-ABE8-3D1F15FC49E8}" presName="connTx" presStyleLbl="parChTrans1D2" presStyleIdx="2" presStyleCnt="4"/>
      <dgm:spPr/>
      <dgm:t>
        <a:bodyPr/>
        <a:lstStyle/>
        <a:p>
          <a:endParaRPr lang="en-US"/>
        </a:p>
      </dgm:t>
    </dgm:pt>
    <dgm:pt modelId="{31346148-B8F5-4EE2-AF7B-D13BDA9171B0}" type="pres">
      <dgm:prSet presAssocID="{58F64F63-43CC-4DE0-AB20-D27EDA23F433}" presName="node" presStyleLbl="node1" presStyleIdx="2" presStyleCnt="4" custScaleX="150900" custScaleY="147547" custRadScaleRad="120793" custRadScaleInc="-123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5A563-B800-4E71-B752-F745C7A72F53}" type="pres">
      <dgm:prSet presAssocID="{C021AB83-2975-4127-9B78-4D230E096C29}" presName="Name9" presStyleLbl="parChTrans1D2" presStyleIdx="3" presStyleCnt="4"/>
      <dgm:spPr/>
      <dgm:t>
        <a:bodyPr/>
        <a:lstStyle/>
        <a:p>
          <a:endParaRPr lang="en-US"/>
        </a:p>
      </dgm:t>
    </dgm:pt>
    <dgm:pt modelId="{F4FD76D3-0366-4ECD-8548-BB289E698ADA}" type="pres">
      <dgm:prSet presAssocID="{C021AB83-2975-4127-9B78-4D230E096C29}" presName="connTx" presStyleLbl="parChTrans1D2" presStyleIdx="3" presStyleCnt="4"/>
      <dgm:spPr/>
      <dgm:t>
        <a:bodyPr/>
        <a:lstStyle/>
        <a:p>
          <a:endParaRPr lang="en-US"/>
        </a:p>
      </dgm:t>
    </dgm:pt>
    <dgm:pt modelId="{0A2A604E-9043-4491-AB56-D7E31124970C}" type="pres">
      <dgm:prSet presAssocID="{0E1500CA-8A72-4E8F-8895-CEAD9D03E2B8}" presName="node" presStyleLbl="node1" presStyleIdx="3" presStyleCnt="4" custScaleX="201744" custScaleY="201744" custRadScaleRad="133695" custRadScaleInc="-55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FDD088-FDE7-43B1-83FF-83466D40C936}" type="presOf" srcId="{C021AB83-2975-4127-9B78-4D230E096C29}" destId="{F4FD76D3-0366-4ECD-8548-BB289E698ADA}" srcOrd="1" destOrd="0" presId="urn:microsoft.com/office/officeart/2005/8/layout/radial1"/>
    <dgm:cxn modelId="{FE869B87-CBD0-4AD5-8087-ED641F515BC1}" type="presOf" srcId="{56CB7B04-9E53-4821-8047-54A0628C13D4}" destId="{83C4B4C6-A4D7-4496-B3B4-4A55291E6DF1}" srcOrd="1" destOrd="0" presId="urn:microsoft.com/office/officeart/2005/8/layout/radial1"/>
    <dgm:cxn modelId="{B3258ADA-D838-4CED-8163-E2FA06179F0C}" type="presOf" srcId="{0E1500CA-8A72-4E8F-8895-CEAD9D03E2B8}" destId="{0A2A604E-9043-4491-AB56-D7E31124970C}" srcOrd="0" destOrd="0" presId="urn:microsoft.com/office/officeart/2005/8/layout/radial1"/>
    <dgm:cxn modelId="{ED2486D4-D789-40B5-8C75-D3A31AF39635}" type="presOf" srcId="{C39EA527-F4A7-4BB3-ABE8-3D1F15FC49E8}" destId="{2F359DFB-2A45-4028-95B1-B783F3BA334F}" srcOrd="0" destOrd="0" presId="urn:microsoft.com/office/officeart/2005/8/layout/radial1"/>
    <dgm:cxn modelId="{E0723E9B-F7EF-4F32-AC30-9D3A0D371554}" srcId="{40CAA0A7-DD7E-4A7E-A665-5569E1549C55}" destId="{0E1500CA-8A72-4E8F-8895-CEAD9D03E2B8}" srcOrd="3" destOrd="0" parTransId="{C021AB83-2975-4127-9B78-4D230E096C29}" sibTransId="{F1A2C27A-EA03-4633-B963-71053B818AE5}"/>
    <dgm:cxn modelId="{742E0C7C-273A-4DE3-8011-7637F328FAE5}" type="presOf" srcId="{C021AB83-2975-4127-9B78-4D230E096C29}" destId="{E3C5A563-B800-4E71-B752-F745C7A72F53}" srcOrd="0" destOrd="0" presId="urn:microsoft.com/office/officeart/2005/8/layout/radial1"/>
    <dgm:cxn modelId="{85F34B69-D2A6-4E71-BC5C-F9CA98084536}" type="presOf" srcId="{F0C232A7-71E4-4629-96AB-677EF5C65813}" destId="{E1830A61-FEA4-443B-8124-A315F1F90AC2}" srcOrd="1" destOrd="0" presId="urn:microsoft.com/office/officeart/2005/8/layout/radial1"/>
    <dgm:cxn modelId="{C7507C3C-DAA9-4309-8676-42227214BD38}" type="presOf" srcId="{F0C232A7-71E4-4629-96AB-677EF5C65813}" destId="{E552104E-BE5F-4D76-BF30-E11415320E53}" srcOrd="0" destOrd="0" presId="urn:microsoft.com/office/officeart/2005/8/layout/radial1"/>
    <dgm:cxn modelId="{69A8BEDF-58BF-4BB3-9C9B-8B3BC387AB9C}" srcId="{40CAA0A7-DD7E-4A7E-A665-5569E1549C55}" destId="{A5397341-E4DE-4D4B-93FD-7F8F0C2B1278}" srcOrd="0" destOrd="0" parTransId="{F0C232A7-71E4-4629-96AB-677EF5C65813}" sibTransId="{A13D5F79-F880-4526-AF05-66E1F5B94C11}"/>
    <dgm:cxn modelId="{C77FDD83-15C9-42FD-A824-2858E01C6069}" type="presOf" srcId="{56CB7B04-9E53-4821-8047-54A0628C13D4}" destId="{8D88E672-44A6-4EB5-9498-9373A01847AF}" srcOrd="0" destOrd="0" presId="urn:microsoft.com/office/officeart/2005/8/layout/radial1"/>
    <dgm:cxn modelId="{ACB30A61-2230-496D-B437-A71F76D75EE1}" type="presOf" srcId="{58F64F63-43CC-4DE0-AB20-D27EDA23F433}" destId="{31346148-B8F5-4EE2-AF7B-D13BDA9171B0}" srcOrd="0" destOrd="0" presId="urn:microsoft.com/office/officeart/2005/8/layout/radial1"/>
    <dgm:cxn modelId="{1517C278-0948-4E03-8CB8-EFB33B9512DD}" type="presOf" srcId="{40CAA0A7-DD7E-4A7E-A665-5569E1549C55}" destId="{72DE97F5-595F-4625-A134-2D2BAFB6C89E}" srcOrd="0" destOrd="0" presId="urn:microsoft.com/office/officeart/2005/8/layout/radial1"/>
    <dgm:cxn modelId="{3845179B-D2C6-4815-B8C8-2E16FCD76041}" type="presOf" srcId="{4D2DE8DD-9EBA-4FEA-9648-E05B4679363A}" destId="{D29D58AC-E17B-4128-B524-F38FC6F34E00}" srcOrd="0" destOrd="0" presId="urn:microsoft.com/office/officeart/2005/8/layout/radial1"/>
    <dgm:cxn modelId="{E4CA0A90-62D6-4CF5-A4FF-C0777A146CAD}" srcId="{40CAA0A7-DD7E-4A7E-A665-5569E1549C55}" destId="{4D2DE8DD-9EBA-4FEA-9648-E05B4679363A}" srcOrd="1" destOrd="0" parTransId="{56CB7B04-9E53-4821-8047-54A0628C13D4}" sibTransId="{BD46F548-A6C7-4EAB-ABBE-E17499C67F8A}"/>
    <dgm:cxn modelId="{37C4E347-3517-460F-B6C2-F3E30DAF72C7}" srcId="{251F3920-E693-49B5-A0F7-0FB374982F27}" destId="{40CAA0A7-DD7E-4A7E-A665-5569E1549C55}" srcOrd="0" destOrd="0" parTransId="{70230889-224E-42F7-A41B-A7135218D2B1}" sibTransId="{DB1E29BE-30DE-4613-AA1C-5EE521FD0401}"/>
    <dgm:cxn modelId="{B16759ED-F7B0-4A7B-B114-8C577F0BBE9C}" type="presOf" srcId="{A5397341-E4DE-4D4B-93FD-7F8F0C2B1278}" destId="{1F7F595E-4126-4C20-A9C9-9291F690CD1C}" srcOrd="0" destOrd="0" presId="urn:microsoft.com/office/officeart/2005/8/layout/radial1"/>
    <dgm:cxn modelId="{BCA97D1F-09C2-436E-BB1E-2782C027E6E4}" type="presOf" srcId="{251F3920-E693-49B5-A0F7-0FB374982F27}" destId="{D9E8D725-37B5-4C2D-AC9C-139A51300B74}" srcOrd="0" destOrd="0" presId="urn:microsoft.com/office/officeart/2005/8/layout/radial1"/>
    <dgm:cxn modelId="{BFE3DD9B-58AA-4DA1-8ED0-2967CBF54C8A}" srcId="{40CAA0A7-DD7E-4A7E-A665-5569E1549C55}" destId="{58F64F63-43CC-4DE0-AB20-D27EDA23F433}" srcOrd="2" destOrd="0" parTransId="{C39EA527-F4A7-4BB3-ABE8-3D1F15FC49E8}" sibTransId="{0D1DBC34-70BF-4000-8AD5-AC6CC9D762B8}"/>
    <dgm:cxn modelId="{0CA64BD0-A1E8-41BD-8F57-9DB135BF96AB}" type="presOf" srcId="{C39EA527-F4A7-4BB3-ABE8-3D1F15FC49E8}" destId="{332A0633-93F7-4A2D-BFE4-D1946652C97F}" srcOrd="1" destOrd="0" presId="urn:microsoft.com/office/officeart/2005/8/layout/radial1"/>
    <dgm:cxn modelId="{3851E10A-A97E-4756-B9AB-A5B77BC27B51}" type="presParOf" srcId="{D9E8D725-37B5-4C2D-AC9C-139A51300B74}" destId="{72DE97F5-595F-4625-A134-2D2BAFB6C89E}" srcOrd="0" destOrd="0" presId="urn:microsoft.com/office/officeart/2005/8/layout/radial1"/>
    <dgm:cxn modelId="{A89E6185-77C7-4553-8CE5-64850083D300}" type="presParOf" srcId="{D9E8D725-37B5-4C2D-AC9C-139A51300B74}" destId="{E552104E-BE5F-4D76-BF30-E11415320E53}" srcOrd="1" destOrd="0" presId="urn:microsoft.com/office/officeart/2005/8/layout/radial1"/>
    <dgm:cxn modelId="{91916DD2-AC62-4A21-BE0B-6F8EC81B82BA}" type="presParOf" srcId="{E552104E-BE5F-4D76-BF30-E11415320E53}" destId="{E1830A61-FEA4-443B-8124-A315F1F90AC2}" srcOrd="0" destOrd="0" presId="urn:microsoft.com/office/officeart/2005/8/layout/radial1"/>
    <dgm:cxn modelId="{EF288CCA-CC63-4582-8D03-1DEA8A179C42}" type="presParOf" srcId="{D9E8D725-37B5-4C2D-AC9C-139A51300B74}" destId="{1F7F595E-4126-4C20-A9C9-9291F690CD1C}" srcOrd="2" destOrd="0" presId="urn:microsoft.com/office/officeart/2005/8/layout/radial1"/>
    <dgm:cxn modelId="{FD57B19F-5EDD-4819-BFEC-CC67390F8C5B}" type="presParOf" srcId="{D9E8D725-37B5-4C2D-AC9C-139A51300B74}" destId="{8D88E672-44A6-4EB5-9498-9373A01847AF}" srcOrd="3" destOrd="0" presId="urn:microsoft.com/office/officeart/2005/8/layout/radial1"/>
    <dgm:cxn modelId="{1FEA374A-8E30-439B-A733-39CDDF4BA5D1}" type="presParOf" srcId="{8D88E672-44A6-4EB5-9498-9373A01847AF}" destId="{83C4B4C6-A4D7-4496-B3B4-4A55291E6DF1}" srcOrd="0" destOrd="0" presId="urn:microsoft.com/office/officeart/2005/8/layout/radial1"/>
    <dgm:cxn modelId="{A430BC32-7EF9-46F7-8687-39B7E7B3119A}" type="presParOf" srcId="{D9E8D725-37B5-4C2D-AC9C-139A51300B74}" destId="{D29D58AC-E17B-4128-B524-F38FC6F34E00}" srcOrd="4" destOrd="0" presId="urn:microsoft.com/office/officeart/2005/8/layout/radial1"/>
    <dgm:cxn modelId="{C6424EB6-9F49-42B7-8EB0-E9EDA2785CE9}" type="presParOf" srcId="{D9E8D725-37B5-4C2D-AC9C-139A51300B74}" destId="{2F359DFB-2A45-4028-95B1-B783F3BA334F}" srcOrd="5" destOrd="0" presId="urn:microsoft.com/office/officeart/2005/8/layout/radial1"/>
    <dgm:cxn modelId="{0FDD7643-1553-459E-BB7D-785340E2948B}" type="presParOf" srcId="{2F359DFB-2A45-4028-95B1-B783F3BA334F}" destId="{332A0633-93F7-4A2D-BFE4-D1946652C97F}" srcOrd="0" destOrd="0" presId="urn:microsoft.com/office/officeart/2005/8/layout/radial1"/>
    <dgm:cxn modelId="{2B77D34C-7A70-4EA6-AD0E-1F3B670C41A5}" type="presParOf" srcId="{D9E8D725-37B5-4C2D-AC9C-139A51300B74}" destId="{31346148-B8F5-4EE2-AF7B-D13BDA9171B0}" srcOrd="6" destOrd="0" presId="urn:microsoft.com/office/officeart/2005/8/layout/radial1"/>
    <dgm:cxn modelId="{E1C8C46E-C6F9-4459-866D-7140F41601C3}" type="presParOf" srcId="{D9E8D725-37B5-4C2D-AC9C-139A51300B74}" destId="{E3C5A563-B800-4E71-B752-F745C7A72F53}" srcOrd="7" destOrd="0" presId="urn:microsoft.com/office/officeart/2005/8/layout/radial1"/>
    <dgm:cxn modelId="{2555CAA5-EA45-47F3-BA52-535A92AB5019}" type="presParOf" srcId="{E3C5A563-B800-4E71-B752-F745C7A72F53}" destId="{F4FD76D3-0366-4ECD-8548-BB289E698ADA}" srcOrd="0" destOrd="0" presId="urn:microsoft.com/office/officeart/2005/8/layout/radial1"/>
    <dgm:cxn modelId="{2BBA656C-F137-4420-8094-01A0F36227DF}" type="presParOf" srcId="{D9E8D725-37B5-4C2D-AC9C-139A51300B74}" destId="{0A2A604E-9043-4491-AB56-D7E31124970C}" srcOrd="8" destOrd="0" presId="urn:microsoft.com/office/officeart/2005/8/layout/radial1"/>
  </dgm:cxnLst>
  <dgm:bg>
    <a:gradFill flip="none" rotWithShape="1">
      <a:gsLst>
        <a:gs pos="22000">
          <a:schemeClr val="tx1">
            <a:lumMod val="40000"/>
            <a:lumOff val="60000"/>
            <a:alpha val="68000"/>
          </a:schemeClr>
        </a:gs>
        <a:gs pos="80000">
          <a:schemeClr val="accent1">
            <a:hueOff val="0"/>
            <a:satOff val="0"/>
            <a:lumOff val="0"/>
            <a:alphaOff val="0"/>
            <a:shade val="93000"/>
            <a:satMod val="130000"/>
          </a:schemeClr>
        </a:gs>
        <a:gs pos="100000">
          <a:schemeClr val="accent1">
            <a:hueOff val="0"/>
            <a:satOff val="0"/>
            <a:lumOff val="0"/>
            <a:alphaOff val="0"/>
            <a:shade val="94000"/>
            <a:satMod val="135000"/>
          </a:schemeClr>
        </a:gs>
      </a:gsLst>
      <a:path path="circle">
        <a:fillToRect r="100000" b="100000"/>
      </a:path>
      <a:tileRect l="-100000" t="-100000"/>
    </a:gra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DE97F5-595F-4625-A134-2D2BAFB6C89E}">
      <dsp:nvSpPr>
        <dsp:cNvPr id="0" name=""/>
        <dsp:cNvSpPr/>
      </dsp:nvSpPr>
      <dsp:spPr>
        <a:xfrm>
          <a:off x="3070695" y="1796128"/>
          <a:ext cx="1405405" cy="1405405"/>
        </a:xfrm>
        <a:prstGeom prst="ellipse">
          <a:avLst/>
        </a:prstGeom>
        <a:solidFill>
          <a:schemeClr val="tx1">
            <a:lumMod val="40000"/>
            <a:lumOff val="60000"/>
          </a:schemeClr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04800" h="152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>
                  <a:lumMod val="75000"/>
                </a:schemeClr>
              </a:solidFill>
            </a:rPr>
            <a:t>Library</a:t>
          </a:r>
          <a:endParaRPr lang="en-US" sz="24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3070695" y="1796128"/>
        <a:ext cx="1405405" cy="1405405"/>
      </dsp:txXfrm>
    </dsp:sp>
    <dsp:sp modelId="{E552104E-BE5F-4D76-BF30-E11415320E53}">
      <dsp:nvSpPr>
        <dsp:cNvPr id="0" name=""/>
        <dsp:cNvSpPr/>
      </dsp:nvSpPr>
      <dsp:spPr>
        <a:xfrm rot="13715541">
          <a:off x="3022887" y="1824352"/>
          <a:ext cx="343966" cy="36887"/>
        </a:xfrm>
        <a:custGeom>
          <a:avLst/>
          <a:gdLst/>
          <a:ahLst/>
          <a:cxnLst/>
          <a:rect l="0" t="0" r="0" b="0"/>
          <a:pathLst>
            <a:path>
              <a:moveTo>
                <a:pt x="0" y="18443"/>
              </a:moveTo>
              <a:lnTo>
                <a:pt x="343966" y="18443"/>
              </a:lnTo>
            </a:path>
          </a:pathLst>
        </a:custGeom>
        <a:noFill/>
        <a:ln w="44450" cap="flat" cmpd="sng" algn="ctr"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prstDash val="sysDot"/>
        </a:ln>
        <a:effectLst/>
        <a:scene3d>
          <a:camera prst="orthographicFront"/>
          <a:lightRig rig="harsh" dir="t">
            <a:rot lat="0" lon="0" rev="1800000"/>
          </a:lightRig>
        </a:scene3d>
        <a:sp3d prstMaterial="soft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3715541">
        <a:off x="3186271" y="1834197"/>
        <a:ext cx="17198" cy="17198"/>
      </dsp:txXfrm>
    </dsp:sp>
    <dsp:sp modelId="{1F7F595E-4126-4C20-A9C9-9291F690CD1C}">
      <dsp:nvSpPr>
        <dsp:cNvPr id="0" name=""/>
        <dsp:cNvSpPr/>
      </dsp:nvSpPr>
      <dsp:spPr>
        <a:xfrm>
          <a:off x="1478634" y="73384"/>
          <a:ext cx="1950365" cy="1858156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254000" h="190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>
                  <a:lumMod val="95000"/>
                </a:schemeClr>
              </a:solidFill>
            </a:rPr>
            <a:t>Organization</a:t>
          </a:r>
          <a:endParaRPr lang="en-US" sz="18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1478634" y="73384"/>
        <a:ext cx="1950365" cy="1858156"/>
      </dsp:txXfrm>
    </dsp:sp>
    <dsp:sp modelId="{8D88E672-44A6-4EB5-9498-9373A01847AF}">
      <dsp:nvSpPr>
        <dsp:cNvPr id="0" name=""/>
        <dsp:cNvSpPr/>
      </dsp:nvSpPr>
      <dsp:spPr>
        <a:xfrm rot="19989990">
          <a:off x="4335689" y="1891766"/>
          <a:ext cx="1202574" cy="36887"/>
        </a:xfrm>
        <a:custGeom>
          <a:avLst/>
          <a:gdLst/>
          <a:ahLst/>
          <a:cxnLst/>
          <a:rect l="0" t="0" r="0" b="0"/>
          <a:pathLst>
            <a:path>
              <a:moveTo>
                <a:pt x="0" y="18443"/>
              </a:moveTo>
              <a:lnTo>
                <a:pt x="1202574" y="18443"/>
              </a:lnTo>
            </a:path>
          </a:pathLst>
        </a:custGeom>
        <a:noFill/>
        <a:ln w="44450" cap="flat" cmpd="sng" algn="ctr"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prstDash val="sysDot"/>
        </a:ln>
        <a:effectLst/>
        <a:scene3d>
          <a:camera prst="orthographicFront"/>
          <a:lightRig rig="harsh" dir="t">
            <a:rot lat="0" lon="0" rev="1800000"/>
          </a:lightRig>
        </a:scene3d>
        <a:sp3d prstMaterial="soft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9989990">
        <a:off x="4906912" y="1880146"/>
        <a:ext cx="60128" cy="60128"/>
      </dsp:txXfrm>
    </dsp:sp>
    <dsp:sp modelId="{D29D58AC-E17B-4128-B524-F38FC6F34E00}">
      <dsp:nvSpPr>
        <dsp:cNvPr id="0" name=""/>
        <dsp:cNvSpPr/>
      </dsp:nvSpPr>
      <dsp:spPr>
        <a:xfrm>
          <a:off x="5396486" y="572101"/>
          <a:ext cx="1457728" cy="1473890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04800" h="152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Vendor</a:t>
          </a:r>
          <a:endParaRPr lang="en-US" sz="20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5396486" y="572101"/>
        <a:ext cx="1457728" cy="1473890"/>
      </dsp:txXfrm>
    </dsp:sp>
    <dsp:sp modelId="{2F359DFB-2A45-4028-95B1-B783F3BA334F}">
      <dsp:nvSpPr>
        <dsp:cNvPr id="0" name=""/>
        <dsp:cNvSpPr/>
      </dsp:nvSpPr>
      <dsp:spPr>
        <a:xfrm rot="2056563">
          <a:off x="4314651" y="3003948"/>
          <a:ext cx="453895" cy="36887"/>
        </a:xfrm>
        <a:custGeom>
          <a:avLst/>
          <a:gdLst/>
          <a:ahLst/>
          <a:cxnLst/>
          <a:rect l="0" t="0" r="0" b="0"/>
          <a:pathLst>
            <a:path>
              <a:moveTo>
                <a:pt x="0" y="18443"/>
              </a:moveTo>
              <a:lnTo>
                <a:pt x="453895" y="18443"/>
              </a:lnTo>
            </a:path>
          </a:pathLst>
        </a:custGeom>
        <a:noFill/>
        <a:ln w="44450" cap="flat" cmpd="sng" algn="ctr"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prstDash val="sysDot"/>
        </a:ln>
        <a:effectLst/>
        <a:scene3d>
          <a:camera prst="orthographicFront"/>
          <a:lightRig rig="harsh" dir="t">
            <a:rot lat="0" lon="0" rev="1800000"/>
          </a:lightRig>
        </a:scene3d>
        <a:sp3d prstMaterial="soft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2056563">
        <a:off x="4530252" y="3011044"/>
        <a:ext cx="22694" cy="22694"/>
      </dsp:txXfrm>
    </dsp:sp>
    <dsp:sp modelId="{31346148-B8F5-4EE2-AF7B-D13BDA9171B0}">
      <dsp:nvSpPr>
        <dsp:cNvPr id="0" name=""/>
        <dsp:cNvSpPr/>
      </dsp:nvSpPr>
      <dsp:spPr>
        <a:xfrm>
          <a:off x="4538664" y="2706266"/>
          <a:ext cx="2120756" cy="2073633"/>
        </a:xfrm>
        <a:prstGeom prst="ellipse">
          <a:avLst/>
        </a:prstGeom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04800" h="152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>
              <a:solidFill>
                <a:schemeClr val="tx1">
                  <a:lumMod val="50000"/>
                </a:schemeClr>
              </a:solidFill>
            </a:rPr>
            <a:t>Partnerships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tx1"/>
            </a:solidFill>
          </a:endParaRPr>
        </a:p>
      </dsp:txBody>
      <dsp:txXfrm>
        <a:off x="4538664" y="2706266"/>
        <a:ext cx="2120756" cy="2073633"/>
      </dsp:txXfrm>
    </dsp:sp>
    <dsp:sp modelId="{E3C5A563-B800-4E71-B752-F745C7A72F53}">
      <dsp:nvSpPr>
        <dsp:cNvPr id="0" name=""/>
        <dsp:cNvSpPr/>
      </dsp:nvSpPr>
      <dsp:spPr>
        <a:xfrm rot="9310221">
          <a:off x="2825724" y="2843693"/>
          <a:ext cx="324947" cy="36887"/>
        </a:xfrm>
        <a:custGeom>
          <a:avLst/>
          <a:gdLst/>
          <a:ahLst/>
          <a:cxnLst/>
          <a:rect l="0" t="0" r="0" b="0"/>
          <a:pathLst>
            <a:path>
              <a:moveTo>
                <a:pt x="0" y="18443"/>
              </a:moveTo>
              <a:lnTo>
                <a:pt x="324947" y="18443"/>
              </a:lnTo>
            </a:path>
          </a:pathLst>
        </a:custGeom>
        <a:noFill/>
        <a:ln w="44450" cap="flat" cmpd="sng" algn="ctr"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prstDash val="sysDot"/>
        </a:ln>
        <a:effectLst/>
        <a:scene3d>
          <a:camera prst="orthographicFront"/>
          <a:lightRig rig="harsh" dir="t">
            <a:rot lat="0" lon="0" rev="1800000"/>
          </a:lightRig>
        </a:scene3d>
        <a:sp3d prstMaterial="soft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9310221">
        <a:off x="2980074" y="2854013"/>
        <a:ext cx="16247" cy="16247"/>
      </dsp:txXfrm>
    </dsp:sp>
    <dsp:sp modelId="{0A2A604E-9043-4491-AB56-D7E31124970C}">
      <dsp:nvSpPr>
        <dsp:cNvPr id="0" name=""/>
        <dsp:cNvSpPr/>
      </dsp:nvSpPr>
      <dsp:spPr>
        <a:xfrm>
          <a:off x="136470" y="2108009"/>
          <a:ext cx="2835321" cy="2835321"/>
        </a:xfrm>
        <a:prstGeom prst="ellipse">
          <a:avLst/>
        </a:prstGeom>
        <a:solidFill>
          <a:srgbClr val="269DAA"/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81000" h="381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>
                  <a:lumMod val="95000"/>
                </a:schemeClr>
              </a:solidFill>
            </a:rPr>
            <a:t>Customer Service</a:t>
          </a:r>
          <a:endParaRPr lang="en-US" sz="28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136470" y="2108009"/>
        <a:ext cx="2835321" cy="2835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0D29B140-AA25-41C8-A432-33B650034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AD0059AA-232F-4CA6-986F-5BE0BD13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0059AA-232F-4CA6-986F-5BE0BD13B7D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_slides_V8_Tagline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457200"/>
            <a:ext cx="8105775" cy="19050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47925"/>
            <a:ext cx="8077200" cy="457200"/>
          </a:xfrm>
        </p:spPr>
        <p:txBody>
          <a:bodyPr/>
          <a:lstStyle>
            <a:lvl1pPr marL="0" indent="0">
              <a:buFont typeface="Wingdings" pitchFamily="-108" charset="2"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01000" y="6477000"/>
            <a:ext cx="1066800" cy="3238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12283D1-3E61-4117-92DA-D85E9B8BA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AD9F9-4DD9-4C98-8AD0-6884A30C56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F4EB3-126F-42BC-A84B-918C968D92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21145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912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5D6A3-BDBA-4B1D-80F0-4A0F4DAC72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DF6C5-2E60-401E-9FB9-0406A85C4D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8DCFC-DC23-4522-9994-C6BA7F7B33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2F043-B4F3-4322-94B0-93A8D32DD4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914400"/>
            <a:ext cx="4090988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8213" y="914400"/>
            <a:ext cx="4090987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81DFF-314B-4641-8130-673A6F084D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B03AF-C89B-4250-9FC5-1B1CB579FD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3204E-2455-4CD5-B140-7A00E61B2B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82DD6-CB70-4281-84EB-AD5FBC0CF5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Slide with Top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_slides_V8_Tagline_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73175"/>
            <a:ext cx="7772400" cy="1698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04800"/>
            <a:ext cx="6477000" cy="457200"/>
          </a:xfrm>
        </p:spPr>
        <p:txBody>
          <a:bodyPr/>
          <a:lstStyle>
            <a:lvl1pPr marL="0" indent="0" algn="r">
              <a:buFont typeface="Wingdings" pitchFamily="-108" charset="2"/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01000" y="6477000"/>
            <a:ext cx="1066800" cy="3238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295C7E1-E57D-48CE-9288-3570BE2D7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Sid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0FF49-3327-46FA-B7EA-4D2E53E4B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DE58A-6F00-46DB-8AE1-246AE3634A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Rota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79422-169C-4424-8C87-971D03F53C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Rotated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1625"/>
            <a:ext cx="2114550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1625"/>
            <a:ext cx="6191250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B5D9-329C-492D-BC05-E9FA235743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Slide with Top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_slides_V8_Tagline_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green_gradient_ppt_tem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73175"/>
            <a:ext cx="7772400" cy="1698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04800"/>
            <a:ext cx="6477000" cy="457200"/>
          </a:xfrm>
        </p:spPr>
        <p:txBody>
          <a:bodyPr/>
          <a:lstStyle>
            <a:lvl1pPr marL="0" indent="0" algn="r">
              <a:buFont typeface="Wingdings" pitchFamily="-108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01000" y="6477000"/>
            <a:ext cx="1066800" cy="3238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6655B68-CA27-4EBB-85CE-328405745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729BB-4B49-430C-8DF8-975BBA37E3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914400"/>
            <a:ext cx="4090988" cy="4800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8213" y="914400"/>
            <a:ext cx="4090987" cy="4800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0847F-F808-4523-8D54-2CC21A5658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5162"/>
            <a:ext cx="4040188" cy="3932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35162"/>
            <a:ext cx="4041775" cy="3932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D1753-883E-4D6F-A595-8BF0A821B8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BEC2C-F2DA-4A29-9FEF-4B6F5887DC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2E2EC-C92B-4117-82AC-9928157B18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Sid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E0B45-1D30-492D-A946-C411ACD226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SJM_Logo_Standard_3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5613400"/>
            <a:ext cx="3656013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1625"/>
            <a:ext cx="84582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914400"/>
            <a:ext cx="83343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8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6302375"/>
            <a:ext cx="1066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0D9C1C6-D38F-4D68-81B0-BF35E65106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5715000" y="273050"/>
            <a:ext cx="304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600" b="0" smtClean="0">
                <a:solidFill>
                  <a:schemeClr val="bg2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82575" indent="-282575" algn="l" rtl="0" eaLnBrk="0" fontAlgn="base" hangingPunct="0">
        <a:spcBef>
          <a:spcPct val="20000"/>
        </a:spcBef>
        <a:spcAft>
          <a:spcPct val="0"/>
        </a:spcAft>
        <a:buFont typeface="Wingdings" pitchFamily="-11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3563" indent="-285750" algn="l" rtl="0" eaLnBrk="0" fontAlgn="base" hangingPunct="0">
        <a:spcBef>
          <a:spcPct val="20000"/>
        </a:spcBef>
        <a:spcAft>
          <a:spcPct val="0"/>
        </a:spcAft>
        <a:buFont typeface="Wingdings" pitchFamily="-112" charset="2"/>
        <a:buChar char="§"/>
        <a:defRPr sz="2200">
          <a:solidFill>
            <a:schemeClr val="tx1"/>
          </a:solidFill>
          <a:latin typeface="+mn-lt"/>
        </a:defRPr>
      </a:lvl2pPr>
      <a:lvl3pPr marL="808038" indent="-228600" algn="l" rtl="0" eaLnBrk="0" fontAlgn="base" hangingPunct="0">
        <a:spcBef>
          <a:spcPct val="20000"/>
        </a:spcBef>
        <a:spcAft>
          <a:spcPct val="0"/>
        </a:spcAft>
        <a:buFont typeface="Wingdings" pitchFamily="-112" charset="2"/>
        <a:buChar char="§"/>
        <a:defRPr sz="2000">
          <a:solidFill>
            <a:schemeClr val="tx1"/>
          </a:solidFill>
          <a:latin typeface="+mn-lt"/>
        </a:defRPr>
      </a:lvl3pPr>
      <a:lvl4pPr marL="1030288" indent="-228600" algn="l" rtl="0" eaLnBrk="0" fontAlgn="base" hangingPunct="0">
        <a:spcBef>
          <a:spcPct val="20000"/>
        </a:spcBef>
        <a:spcAft>
          <a:spcPct val="0"/>
        </a:spcAft>
        <a:buFont typeface="Wingdings" pitchFamily="-112" charset="2"/>
        <a:buChar char="§"/>
        <a:defRPr>
          <a:solidFill>
            <a:schemeClr val="tx1"/>
          </a:solidFill>
          <a:latin typeface="+mn-lt"/>
        </a:defRPr>
      </a:lvl4pPr>
      <a:lvl5pPr marL="1265238" indent="-228600" algn="l" rtl="0" eaLnBrk="0" fontAlgn="base" hangingPunct="0">
        <a:spcBef>
          <a:spcPct val="20000"/>
        </a:spcBef>
        <a:spcAft>
          <a:spcPct val="0"/>
        </a:spcAft>
        <a:buFont typeface="Wingdings" pitchFamily="-11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-108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-108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-108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-108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SJM_Logo_Standard_3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86400" y="5613400"/>
            <a:ext cx="3656013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914400"/>
            <a:ext cx="83343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6294438"/>
            <a:ext cx="1066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595579E-599D-4727-9171-2854446DD2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82575" indent="-282575" algn="l" rtl="0" eaLnBrk="0" fontAlgn="base" hangingPunct="0">
        <a:spcBef>
          <a:spcPct val="20000"/>
        </a:spcBef>
        <a:spcAft>
          <a:spcPct val="0"/>
        </a:spcAft>
        <a:buFont typeface="Wingdings" pitchFamily="-11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82575" algn="l" rtl="0" eaLnBrk="0" fontAlgn="base" hangingPunct="0">
        <a:spcBef>
          <a:spcPct val="20000"/>
        </a:spcBef>
        <a:spcAft>
          <a:spcPct val="0"/>
        </a:spcAft>
        <a:buFont typeface="Wingdings" pitchFamily="-112" charset="2"/>
        <a:buChar char="§"/>
        <a:defRPr sz="2200">
          <a:solidFill>
            <a:schemeClr val="tx1"/>
          </a:solidFill>
          <a:latin typeface="+mn-lt"/>
        </a:defRPr>
      </a:lvl2pPr>
      <a:lvl3pPr marL="808038" indent="-228600" algn="l" rtl="0" eaLnBrk="0" fontAlgn="base" hangingPunct="0">
        <a:spcBef>
          <a:spcPct val="20000"/>
        </a:spcBef>
        <a:spcAft>
          <a:spcPct val="0"/>
        </a:spcAft>
        <a:buFont typeface="Wingdings" pitchFamily="-112" charset="2"/>
        <a:buChar char="§"/>
        <a:defRPr sz="2000">
          <a:solidFill>
            <a:schemeClr val="tx1"/>
          </a:solidFill>
          <a:latin typeface="+mn-lt"/>
        </a:defRPr>
      </a:lvl3pPr>
      <a:lvl4pPr marL="1030288" indent="-228600" algn="l" rtl="0" eaLnBrk="0" fontAlgn="base" hangingPunct="0">
        <a:spcBef>
          <a:spcPct val="20000"/>
        </a:spcBef>
        <a:spcAft>
          <a:spcPct val="0"/>
        </a:spcAft>
        <a:buFont typeface="Wingdings" pitchFamily="-112" charset="2"/>
        <a:buChar char="§"/>
        <a:defRPr>
          <a:solidFill>
            <a:schemeClr val="tx1"/>
          </a:solidFill>
          <a:latin typeface="+mn-lt"/>
        </a:defRPr>
      </a:lvl4pPr>
      <a:lvl5pPr marL="1265238" indent="-228600" algn="l" rtl="0" eaLnBrk="0" fontAlgn="base" hangingPunct="0">
        <a:spcBef>
          <a:spcPct val="20000"/>
        </a:spcBef>
        <a:spcAft>
          <a:spcPct val="0"/>
        </a:spcAft>
        <a:buFont typeface="Wingdings" pitchFamily="-11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-108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-108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-108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-108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1625"/>
            <a:ext cx="84582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914400"/>
            <a:ext cx="83343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7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6302375"/>
            <a:ext cx="1066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53C327B-116F-4A3C-A5DC-0E1232204F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715000" y="273050"/>
            <a:ext cx="304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600" b="0" smtClean="0">
                <a:solidFill>
                  <a:schemeClr val="bg2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82575" indent="-282575" algn="l" rtl="0" eaLnBrk="0" fontAlgn="base" hangingPunct="0">
        <a:spcBef>
          <a:spcPct val="20000"/>
        </a:spcBef>
        <a:spcAft>
          <a:spcPct val="0"/>
        </a:spcAft>
        <a:buFont typeface="Wingdings" pitchFamily="-11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3563" indent="-285750" algn="l" rtl="0" eaLnBrk="0" fontAlgn="base" hangingPunct="0">
        <a:spcBef>
          <a:spcPct val="20000"/>
        </a:spcBef>
        <a:spcAft>
          <a:spcPct val="0"/>
        </a:spcAft>
        <a:buFont typeface="Wingdings" pitchFamily="-112" charset="2"/>
        <a:buChar char="§"/>
        <a:defRPr sz="2200">
          <a:solidFill>
            <a:schemeClr val="tx1"/>
          </a:solidFill>
          <a:latin typeface="+mn-lt"/>
        </a:defRPr>
      </a:lvl2pPr>
      <a:lvl3pPr marL="808038" indent="-228600" algn="l" rtl="0" eaLnBrk="0" fontAlgn="base" hangingPunct="0">
        <a:spcBef>
          <a:spcPct val="20000"/>
        </a:spcBef>
        <a:spcAft>
          <a:spcPct val="0"/>
        </a:spcAft>
        <a:buFont typeface="Wingdings" pitchFamily="-112" charset="2"/>
        <a:buChar char="§"/>
        <a:defRPr sz="2000">
          <a:solidFill>
            <a:schemeClr val="tx1"/>
          </a:solidFill>
          <a:latin typeface="+mn-lt"/>
        </a:defRPr>
      </a:lvl3pPr>
      <a:lvl4pPr marL="1030288" indent="-228600" algn="l" rtl="0" eaLnBrk="0" fontAlgn="base" hangingPunct="0">
        <a:spcBef>
          <a:spcPct val="20000"/>
        </a:spcBef>
        <a:spcAft>
          <a:spcPct val="0"/>
        </a:spcAft>
        <a:buFont typeface="Wingdings" pitchFamily="-112" charset="2"/>
        <a:buChar char="§"/>
        <a:defRPr>
          <a:solidFill>
            <a:schemeClr val="tx1"/>
          </a:solidFill>
          <a:latin typeface="+mn-lt"/>
        </a:defRPr>
      </a:lvl4pPr>
      <a:lvl5pPr marL="1265238" indent="-228600" algn="l" rtl="0" eaLnBrk="0" fontAlgn="base" hangingPunct="0">
        <a:spcBef>
          <a:spcPct val="20000"/>
        </a:spcBef>
        <a:spcAft>
          <a:spcPct val="0"/>
        </a:spcAft>
        <a:buFont typeface="Wingdings" pitchFamily="-11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08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08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08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08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crumlish@sjm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crumlish@sjm.com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Leveraging Partnerships in a Tight Economy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457200" y="3505200"/>
            <a:ext cx="4038600" cy="838200"/>
          </a:xfrm>
        </p:spPr>
        <p:txBody>
          <a:bodyPr/>
          <a:lstStyle/>
          <a:p>
            <a:pPr eaLnBrk="1" hangingPunct="1">
              <a:buFont typeface="Wingdings" pitchFamily="-112" charset="2"/>
              <a:buNone/>
            </a:pPr>
            <a:r>
              <a:rPr lang="en-US" sz="1400" dirty="0" smtClean="0"/>
              <a:t>Sandra Crumlish, MSA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400" dirty="0" smtClean="0">
                <a:hlinkClick r:id="rId2"/>
              </a:rPr>
              <a:t>scrumlish@sjm.com</a:t>
            </a:r>
            <a:endParaRPr lang="en-US" sz="1400" dirty="0" smtClean="0"/>
          </a:p>
          <a:p>
            <a:pPr eaLnBrk="1" hangingPunct="1"/>
            <a:r>
              <a:rPr lang="en-US" sz="1400" dirty="0" smtClean="0"/>
              <a:t>2011 NCNMLG/MLGSCA Joint Meeting</a:t>
            </a:r>
          </a:p>
          <a:p>
            <a:pPr eaLnBrk="1" hangingPunct="1">
              <a:buFont typeface="Wingdings" pitchFamily="-112" charset="2"/>
              <a:buNone/>
            </a:pPr>
            <a:endParaRPr lang="en-US" dirty="0" smtClean="0"/>
          </a:p>
          <a:p>
            <a:pPr eaLnBrk="1" hangingPunct="1">
              <a:buFont typeface="Wingdings" pitchFamily="-11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1625"/>
            <a:ext cx="8763000" cy="688975"/>
          </a:xfrm>
        </p:spPr>
        <p:txBody>
          <a:bodyPr/>
          <a:lstStyle/>
          <a:p>
            <a:r>
              <a:rPr lang="en-US" sz="2600" dirty="0" smtClean="0"/>
              <a:t>Tight Economy, Dwindling Budgets, Threats to Resources 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E0B45-1D30-492D-A946-C411ACD2262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 descr="C:\Documents and Settings\crumls01\Local Settings\Temporary Internet Files\Content.IE5\7MSC0222\MC91021632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2438050" cy="3370701"/>
          </a:xfrm>
          <a:prstGeom prst="rect">
            <a:avLst/>
          </a:prstGeom>
          <a:noFill/>
        </p:spPr>
      </p:pic>
      <p:grpSp>
        <p:nvGrpSpPr>
          <p:cNvPr id="25" name="Group 24"/>
          <p:cNvGrpSpPr/>
          <p:nvPr/>
        </p:nvGrpSpPr>
        <p:grpSpPr>
          <a:xfrm>
            <a:off x="4267200" y="2667000"/>
            <a:ext cx="3810000" cy="3810000"/>
            <a:chOff x="4267200" y="2667000"/>
            <a:chExt cx="3810000" cy="3810000"/>
          </a:xfrm>
        </p:grpSpPr>
        <p:sp>
          <p:nvSpPr>
            <p:cNvPr id="11" name="Donut 10"/>
            <p:cNvSpPr/>
            <p:nvPr/>
          </p:nvSpPr>
          <p:spPr>
            <a:xfrm>
              <a:off x="4267200" y="2667000"/>
              <a:ext cx="3810000" cy="3810000"/>
            </a:xfrm>
            <a:prstGeom prst="donu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>
              <a:outerShdw blurRad="139700" dist="38100" dir="5400000" algn="t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>
                <a:rot lat="0" lon="0" rev="1800000"/>
              </a:lightRig>
            </a:scene3d>
            <a:sp3d extrusionH="381000" prstMaterial="softEdge">
              <a:bevelT w="63500" h="63500" prst="convex"/>
              <a:bevelB w="63500" h="63500" prst="convex"/>
              <a:extrusionClr>
                <a:schemeClr val="tx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05400" y="4953000"/>
              <a:ext cx="1905000" cy="685799"/>
            </a:xfrm>
            <a:prstGeom prst="rect">
              <a:avLst/>
            </a:prstGeom>
            <a:noFill/>
          </p:spPr>
          <p:txBody>
            <a:bodyPr wrap="square" rtlCol="0">
              <a:prstTxWarp prst="textCanDown">
                <a:avLst>
                  <a:gd name="adj" fmla="val 17006"/>
                </a:avLst>
              </a:prstTxWarp>
              <a:spAutoFit/>
            </a:bodyPr>
            <a:lstStyle/>
            <a:p>
              <a:pPr algn="ctr"/>
              <a:r>
                <a:rPr lang="en-US" dirty="0" smtClean="0"/>
                <a:t>   </a:t>
              </a:r>
              <a:r>
                <a:rPr lang="en-US" sz="2400" dirty="0" smtClean="0">
                  <a:solidFill>
                    <a:schemeClr val="bg1">
                      <a:lumMod val="95000"/>
                    </a:schemeClr>
                  </a:solidFill>
                  <a:latin typeface="Franklin Gothic Medium" pitchFamily="34" charset="0"/>
                </a:rPr>
                <a:t>Library</a:t>
              </a:r>
              <a:r>
                <a:rPr lang="en-US" dirty="0" smtClean="0"/>
                <a:t>   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181600" y="2133600"/>
            <a:ext cx="3810000" cy="3810000"/>
            <a:chOff x="5181600" y="2133600"/>
            <a:chExt cx="3810000" cy="3810000"/>
          </a:xfrm>
        </p:grpSpPr>
        <p:sp>
          <p:nvSpPr>
            <p:cNvPr id="13" name="Donut 12"/>
            <p:cNvSpPr/>
            <p:nvPr/>
          </p:nvSpPr>
          <p:spPr>
            <a:xfrm>
              <a:off x="5181600" y="2133600"/>
              <a:ext cx="3810000" cy="3810000"/>
            </a:xfrm>
            <a:prstGeom prst="donut">
              <a:avLst/>
            </a:prstGeom>
            <a:solidFill>
              <a:srgbClr val="269DAA"/>
            </a:solidFill>
            <a:ln>
              <a:noFill/>
            </a:ln>
            <a:effectLst>
              <a:outerShdw blurRad="139700" dist="38100" dir="5400000" algn="t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>
                <a:rot lat="0" lon="0" rev="1800000"/>
              </a:lightRig>
            </a:scene3d>
            <a:sp3d extrusionH="381000" prstMaterial="softEdge">
              <a:bevelT w="63500" h="63500" prst="convex"/>
              <a:bevelB w="63500" h="63500" prst="convex"/>
              <a:extrusionClr>
                <a:srgbClr val="269DAA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21406242">
              <a:off x="6126519" y="4285962"/>
              <a:ext cx="2062900" cy="838199"/>
            </a:xfrm>
            <a:prstGeom prst="rect">
              <a:avLst/>
            </a:prstGeom>
            <a:noFill/>
          </p:spPr>
          <p:txBody>
            <a:bodyPr wrap="square" rtlCol="0">
              <a:prstTxWarp prst="textCanDown">
                <a:avLst>
                  <a:gd name="adj" fmla="val 17006"/>
                </a:avLst>
              </a:prstTxWarp>
              <a:spAutoFit/>
            </a:bodyPr>
            <a:lstStyle/>
            <a:p>
              <a:pPr algn="ctr"/>
              <a:r>
                <a:rPr lang="en-US" dirty="0" smtClean="0"/>
                <a:t>   </a:t>
              </a:r>
              <a:r>
                <a:rPr lang="en-US" sz="2400" dirty="0" smtClean="0">
                  <a:solidFill>
                    <a:schemeClr val="bg1">
                      <a:lumMod val="95000"/>
                    </a:schemeClr>
                  </a:solidFill>
                  <a:latin typeface="Franklin Gothic Medium" pitchFamily="34" charset="0"/>
                </a:rPr>
                <a:t>Customer</a:t>
              </a:r>
              <a:r>
                <a:rPr lang="en-US" dirty="0" smtClean="0"/>
                <a:t>   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95800" y="1524000"/>
            <a:ext cx="3810000" cy="3810000"/>
            <a:chOff x="4495800" y="1524000"/>
            <a:chExt cx="3810000" cy="3810000"/>
          </a:xfrm>
        </p:grpSpPr>
        <p:sp>
          <p:nvSpPr>
            <p:cNvPr id="15" name="Donut 14"/>
            <p:cNvSpPr/>
            <p:nvPr/>
          </p:nvSpPr>
          <p:spPr>
            <a:xfrm>
              <a:off x="4495800" y="1524000"/>
              <a:ext cx="3810000" cy="3810000"/>
            </a:xfrm>
            <a:prstGeom prst="donu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139700" dist="38100" dir="5400000" algn="t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>
                <a:rot lat="0" lon="0" rev="1800000"/>
              </a:lightRig>
            </a:scene3d>
            <a:sp3d extrusionH="381000" prstMaterial="softEdge">
              <a:bevelT w="63500" h="63500" prst="convex"/>
              <a:bevelB w="63500" h="63500" prst="convex"/>
              <a:extrusionClr>
                <a:schemeClr val="tx2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27744" y="3516681"/>
              <a:ext cx="2062900" cy="838199"/>
            </a:xfrm>
            <a:prstGeom prst="rect">
              <a:avLst/>
            </a:prstGeom>
            <a:noFill/>
          </p:spPr>
          <p:txBody>
            <a:bodyPr wrap="square" rtlCol="0">
              <a:prstTxWarp prst="textCanDown">
                <a:avLst>
                  <a:gd name="adj" fmla="val 17006"/>
                </a:avLst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   </a:t>
              </a:r>
              <a:r>
                <a:rPr lang="en-US" sz="2400" dirty="0" smtClean="0">
                  <a:solidFill>
                    <a:schemeClr val="bg1">
                      <a:lumMod val="95000"/>
                    </a:schemeClr>
                  </a:solidFill>
                  <a:latin typeface="Franklin Gothic Medium" pitchFamily="34" charset="0"/>
                </a:rPr>
                <a:t>Management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   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622076" y="2721324"/>
            <a:ext cx="3810000" cy="3810000"/>
            <a:chOff x="1622076" y="2721324"/>
            <a:chExt cx="3810000" cy="3810000"/>
          </a:xfrm>
        </p:grpSpPr>
        <p:sp>
          <p:nvSpPr>
            <p:cNvPr id="10" name="Donut 9"/>
            <p:cNvSpPr/>
            <p:nvPr/>
          </p:nvSpPr>
          <p:spPr>
            <a:xfrm rot="16635492">
              <a:off x="1622076" y="2721324"/>
              <a:ext cx="3810000" cy="3810000"/>
            </a:xfrm>
            <a:prstGeom prst="donu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39700" dist="38100" dir="5400000" algn="t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>
                <a:rot lat="0" lon="0" rev="1800000"/>
              </a:lightRig>
            </a:scene3d>
            <a:sp3d extrusionH="381000" prstMaterial="softEdge">
              <a:bevelT w="63500" h="63500" prst="convex"/>
              <a:bevelB w="63500" h="63500" prst="convex"/>
              <a:extrusionClr>
                <a:schemeClr val="accent5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6378210">
              <a:off x="3220967" y="3889303"/>
              <a:ext cx="2062900" cy="838199"/>
            </a:xfrm>
            <a:prstGeom prst="rect">
              <a:avLst/>
            </a:prstGeom>
            <a:noFill/>
          </p:spPr>
          <p:txBody>
            <a:bodyPr wrap="square" rtlCol="0">
              <a:prstTxWarp prst="textCanDown">
                <a:avLst>
                  <a:gd name="adj" fmla="val 23445"/>
                </a:avLst>
              </a:prstTxWarp>
              <a:spAutoFit/>
            </a:bodyPr>
            <a:lstStyle/>
            <a:p>
              <a:pPr algn="ctr"/>
              <a:r>
                <a:rPr lang="en-US" dirty="0" smtClean="0"/>
                <a:t>   </a:t>
              </a:r>
              <a:r>
                <a:rPr lang="en-US" sz="2400" dirty="0" smtClean="0">
                  <a:solidFill>
                    <a:schemeClr val="bg1">
                      <a:lumMod val="75000"/>
                    </a:schemeClr>
                  </a:solidFill>
                  <a:latin typeface="Franklin Gothic Medium" pitchFamily="34" charset="0"/>
                </a:rPr>
                <a:t>Vendor</a:t>
              </a:r>
              <a:r>
                <a:rPr lang="en-US" dirty="0" smtClean="0"/>
                <a:t>   </a:t>
              </a:r>
              <a:endParaRPr lang="en-US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the Working Relationship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97432" y="4903129"/>
            <a:ext cx="189807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  <a:sp3d/>
          </a:bodyPr>
          <a:lstStyle/>
          <a:p>
            <a:pPr algn="r"/>
            <a:r>
              <a:rPr lang="en-US" sz="3600" dirty="0" smtClean="0">
                <a:solidFill>
                  <a:prstClr val="white"/>
                </a:solidFill>
                <a:latin typeface="Tw Cen MT Condensed" pitchFamily="34" charset="0"/>
              </a:rPr>
              <a:t>Level o</a:t>
            </a:r>
            <a:endParaRPr lang="en-US" sz="3600" dirty="0">
              <a:solidFill>
                <a:prstClr val="white"/>
              </a:solidFill>
              <a:latin typeface="Tw Cen MT Condensed" pitchFamily="34" charset="0"/>
            </a:endParaRPr>
          </a:p>
        </p:txBody>
      </p:sp>
      <p:graphicFrame>
        <p:nvGraphicFramePr>
          <p:cNvPr id="21" name="Diagram 20"/>
          <p:cNvGraphicFramePr/>
          <p:nvPr/>
        </p:nvGraphicFramePr>
        <p:xfrm>
          <a:off x="914400" y="1143000"/>
          <a:ext cx="6858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72DE97F5-595F-4625-A134-2D2BAFB6C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>
                                            <p:graphicEl>
                                              <a:dgm id="{72DE97F5-595F-4625-A134-2D2BAFB6C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graphicEl>
                                              <a:dgm id="{72DE97F5-595F-4625-A134-2D2BAFB6C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graphicEl>
                                              <a:dgm id="{72DE97F5-595F-4625-A134-2D2BAFB6C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>
                                            <p:graphicEl>
                                              <a:dgm id="{72DE97F5-595F-4625-A134-2D2BAFB6C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E552104E-BE5F-4D76-BF30-E11415320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>
                                            <p:graphicEl>
                                              <a:dgm id="{E552104E-BE5F-4D76-BF30-E11415320E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1F7F595E-4126-4C20-A9C9-9291F690C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graphicEl>
                                              <a:dgm id="{1F7F595E-4126-4C20-A9C9-9291F690C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graphicEl>
                                              <a:dgm id="{1F7F595E-4126-4C20-A9C9-9291F690C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>
                                            <p:graphicEl>
                                              <a:dgm id="{1F7F595E-4126-4C20-A9C9-9291F690C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>
                                            <p:graphicEl>
                                              <a:dgm id="{1F7F595E-4126-4C20-A9C9-9291F690C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8D88E672-44A6-4EB5-9498-9373A0184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>
                                            <p:graphicEl>
                                              <a:dgm id="{8D88E672-44A6-4EB5-9498-9373A01847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D29D58AC-E17B-4128-B524-F38FC6F34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graphicEl>
                                              <a:dgm id="{D29D58AC-E17B-4128-B524-F38FC6F34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graphicEl>
                                              <a:dgm id="{D29D58AC-E17B-4128-B524-F38FC6F34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graphicEl>
                                              <a:dgm id="{D29D58AC-E17B-4128-B524-F38FC6F34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>
                                            <p:graphicEl>
                                              <a:dgm id="{D29D58AC-E17B-4128-B524-F38FC6F34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2F359DFB-2A45-4028-95B1-B783F3BA3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>
                                            <p:graphicEl>
                                              <a:dgm id="{2F359DFB-2A45-4028-95B1-B783F3BA33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31346148-B8F5-4EE2-AF7B-D13BDA917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>
                                            <p:graphicEl>
                                              <a:dgm id="{31346148-B8F5-4EE2-AF7B-D13BDA917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>
                                            <p:graphicEl>
                                              <a:dgm id="{31346148-B8F5-4EE2-AF7B-D13BDA917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>
                                            <p:graphicEl>
                                              <a:dgm id="{31346148-B8F5-4EE2-AF7B-D13BDA917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>
                                            <p:graphicEl>
                                              <a:dgm id="{31346148-B8F5-4EE2-AF7B-D13BDA917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E3C5A563-B800-4E71-B752-F745C7A72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">
                                            <p:graphicEl>
                                              <a:dgm id="{E3C5A563-B800-4E71-B752-F745C7A72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0A2A604E-9043-4491-AB56-D7E311249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>
                                            <p:graphicEl>
                                              <a:dgm id="{0A2A604E-9043-4491-AB56-D7E311249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>
                                            <p:graphicEl>
                                              <a:dgm id="{0A2A604E-9043-4491-AB56-D7E311249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>
                                            <p:graphicEl>
                                              <a:dgm id="{0A2A604E-9043-4491-AB56-D7E311249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>
                                            <p:graphicEl>
                                              <a:dgm id="{0A2A604E-9043-4491-AB56-D7E311249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Support – 15,000 Employees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81DFF-314B-4641-8130-673A6F084D7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9" descr="people_symbols_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876800"/>
            <a:ext cx="76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people_symbols_0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1717" y="4876800"/>
            <a:ext cx="64268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people_symbols_0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4163" y="2133600"/>
            <a:ext cx="8985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people_symbols_07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9963" y="2057400"/>
            <a:ext cx="7524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people_symbols_09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43763" y="2819400"/>
            <a:ext cx="8985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people_symbols_1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5763" y="2514600"/>
            <a:ext cx="7572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people_symbols_20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1905000"/>
            <a:ext cx="7524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9" descr="people_symbols_23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1371600"/>
            <a:ext cx="8985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" descr="people_symbols_2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38600" y="1219200"/>
            <a:ext cx="7572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people_symbols_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876800"/>
            <a:ext cx="76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 descr="people_symbols_22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43400" y="1447800"/>
            <a:ext cx="7524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6" descr="people_symbols_20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1600200"/>
            <a:ext cx="7524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5" descr="people_symbols_19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00400" y="1905000"/>
            <a:ext cx="8905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2" descr="people_symbols_07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676400"/>
            <a:ext cx="7524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1" descr="people_symbols_0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5475" y="1752600"/>
            <a:ext cx="8985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people_symbols_21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02075" y="1905000"/>
            <a:ext cx="8985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Extract 72"/>
          <p:cNvSpPr/>
          <p:nvPr/>
        </p:nvSpPr>
        <p:spPr bwMode="auto">
          <a:xfrm rot="8197955">
            <a:off x="2210247" y="3931130"/>
            <a:ext cx="1032661" cy="1743543"/>
          </a:xfrm>
          <a:prstGeom prst="flowChartExtra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pic>
        <p:nvPicPr>
          <p:cNvPr id="12" name="Picture 15" descr="people_symbols_19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14413" y="2133600"/>
            <a:ext cx="8905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Extract 72"/>
          <p:cNvSpPr/>
          <p:nvPr/>
        </p:nvSpPr>
        <p:spPr bwMode="auto">
          <a:xfrm rot="10800000">
            <a:off x="3200401" y="3733800"/>
            <a:ext cx="2362200" cy="1142996"/>
          </a:xfrm>
          <a:prstGeom prst="flowChartExtra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41" name="Extract 72"/>
          <p:cNvSpPr/>
          <p:nvPr/>
        </p:nvSpPr>
        <p:spPr bwMode="auto">
          <a:xfrm rot="13776296">
            <a:off x="5539565" y="3983521"/>
            <a:ext cx="1503813" cy="1835084"/>
          </a:xfrm>
          <a:prstGeom prst="flowChartExtra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42" name="TextBox 41"/>
          <p:cNvSpPr txBox="1"/>
          <p:nvPr/>
        </p:nvSpPr>
        <p:spPr>
          <a:xfrm rot="18905377">
            <a:off x="2086585" y="4130529"/>
            <a:ext cx="730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1500 Heavy Users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4008189" y="3810000"/>
            <a:ext cx="730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3500 Light Users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 rot="2851607">
            <a:off x="6199467" y="4326456"/>
            <a:ext cx="862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2500 Moderate Users</a:t>
            </a:r>
            <a:endParaRPr lang="en-US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7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Facing?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76800" y="3505200"/>
            <a:ext cx="2743200" cy="27432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 fov="1200000">
              <a:rot lat="600000" lon="2400000" rev="0"/>
            </a:camera>
            <a:lightRig rig="soft" dir="t">
              <a:rot lat="0" lon="0" rev="16200000"/>
            </a:lightRig>
          </a:scene3d>
          <a:sp3d extrusionH="2540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82653A"/>
                </a:solidFill>
                <a:effectLst>
                  <a:innerShdw blurRad="63500" dist="88900" dir="13500000">
                    <a:prstClr val="black">
                      <a:alpha val="75000"/>
                    </a:prstClr>
                  </a:innerShdw>
                </a:effectLst>
                <a:latin typeface="Arial Rounded MT Bold" pitchFamily="34" charset="0"/>
              </a:rPr>
              <a:t>LIBRARY</a:t>
            </a:r>
            <a:endParaRPr lang="en-US" sz="3600" dirty="0">
              <a:solidFill>
                <a:srgbClr val="82653A"/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62800" y="3276600"/>
            <a:ext cx="651857" cy="3048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 fov="1200000">
              <a:rot lat="600000" lon="2400000" rev="0"/>
            </a:camera>
            <a:lightRig rig="soft" dir="t">
              <a:rot lat="0" lon="0" rev="16200000"/>
            </a:lightRig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82653A"/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82543" y="3200400"/>
            <a:ext cx="651857" cy="3048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 fov="1200000">
              <a:rot lat="600000" lon="2400000" rev="0"/>
            </a:camera>
            <a:lightRig rig="soft" dir="t">
              <a:rot lat="0" lon="0" rev="16200000"/>
            </a:lightRig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82653A"/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0" y="3200400"/>
            <a:ext cx="651857" cy="3048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 fov="1200000">
              <a:rot lat="600000" lon="2400000" rev="0"/>
            </a:camera>
            <a:lightRig rig="soft" dir="t">
              <a:rot lat="0" lon="0" rev="16200000"/>
            </a:lightRig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82653A"/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05600" y="3200400"/>
            <a:ext cx="651857" cy="3048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 fov="1200000">
              <a:rot lat="600000" lon="2400000" rev="0"/>
            </a:camera>
            <a:lightRig rig="soft" dir="t">
              <a:rot lat="0" lon="0" rev="16200000"/>
            </a:lightRig>
          </a:scene3d>
          <a:sp3d extrusionH="12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82653A"/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18" name="Parallelogram 17"/>
          <p:cNvSpPr/>
          <p:nvPr/>
        </p:nvSpPr>
        <p:spPr bwMode="auto">
          <a:xfrm>
            <a:off x="6781800" y="3124200"/>
            <a:ext cx="533400" cy="152400"/>
          </a:xfrm>
          <a:prstGeom prst="parallelogram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at" dir="t"/>
          </a:scene3d>
          <a:sp3d extrusionH="127000" prstMaterial="powder">
            <a:bevelT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Parallelogram 18"/>
          <p:cNvSpPr/>
          <p:nvPr/>
        </p:nvSpPr>
        <p:spPr bwMode="auto">
          <a:xfrm>
            <a:off x="7239000" y="3200400"/>
            <a:ext cx="533400" cy="152400"/>
          </a:xfrm>
          <a:prstGeom prst="parallelogram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at" dir="t"/>
          </a:scene3d>
          <a:sp3d extrusionH="127000" prstMaterial="powder">
            <a:bevelT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Parallelogram 19"/>
          <p:cNvSpPr/>
          <p:nvPr/>
        </p:nvSpPr>
        <p:spPr bwMode="auto">
          <a:xfrm>
            <a:off x="8077200" y="3200400"/>
            <a:ext cx="533400" cy="228600"/>
          </a:xfrm>
          <a:prstGeom prst="parallelogram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at" dir="t"/>
          </a:scene3d>
          <a:sp3d extrusionH="127000" prstMaterial="powder">
            <a:bevelT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Parallelogram 20"/>
          <p:cNvSpPr/>
          <p:nvPr/>
        </p:nvSpPr>
        <p:spPr bwMode="auto">
          <a:xfrm>
            <a:off x="7620000" y="3200400"/>
            <a:ext cx="533400" cy="228600"/>
          </a:xfrm>
          <a:prstGeom prst="parallelogram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at" dir="t"/>
          </a:scene3d>
          <a:sp3d extrusionH="127000" prstMaterial="powder">
            <a:bevelT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" name="Picture 9" descr="people_symbols_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828800"/>
            <a:ext cx="8921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 descr="people_symbols_0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828800"/>
            <a:ext cx="7524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1" descr="people_symbols_05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1828800"/>
            <a:ext cx="8985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2" descr="people_symbols_0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1828800"/>
            <a:ext cx="7524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3" descr="people_symbols_09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59075" y="1828800"/>
            <a:ext cx="8985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4" descr="people_symbols_11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4600" y="1828800"/>
            <a:ext cx="7572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9" descr="people_symbols_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025" y="2060575"/>
            <a:ext cx="8921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0" descr="people_symbols_0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4925" y="2060575"/>
            <a:ext cx="7524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1" descr="people_symbols_05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8475" y="2060575"/>
            <a:ext cx="8985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2" descr="people_symbols_0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95525" y="2060575"/>
            <a:ext cx="7524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3" descr="people_symbols_09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2060575"/>
            <a:ext cx="8985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4" descr="people_symbols_11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1363" y="2060575"/>
            <a:ext cx="7572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" descr="people_symbols_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2825" y="2438400"/>
            <a:ext cx="8921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0" descr="people_symbols_0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438400"/>
            <a:ext cx="7524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1" descr="people_symbols_05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2438400"/>
            <a:ext cx="8985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2" descr="people_symbols_0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2438400"/>
            <a:ext cx="7524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3" descr="people_symbols_09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2286000"/>
            <a:ext cx="8985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4" descr="people_symbols_11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2286000"/>
            <a:ext cx="7572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76200" y="4426803"/>
            <a:ext cx="4343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RECRUIT</a:t>
            </a:r>
            <a:endParaRPr lang="en-US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3" animBg="1"/>
      <p:bldP spid="7" grpId="4" animBg="1"/>
      <p:bldP spid="8" grpId="1" animBg="1"/>
      <p:bldP spid="8" grpId="2" animBg="1"/>
      <p:bldP spid="8" grpId="3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8" grpId="0" animBg="1"/>
      <p:bldP spid="19" grpId="0" animBg="1"/>
      <p:bldP spid="20" grpId="0" animBg="1"/>
      <p:bldP spid="21" grpId="0" animBg="1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2" cstate="print"/>
          <a:srcRect t="13883" r="1852" b="5134"/>
          <a:stretch>
            <a:fillRect/>
          </a:stretch>
        </p:blipFill>
        <p:spPr bwMode="auto">
          <a:xfrm>
            <a:off x="3733800" y="3276600"/>
            <a:ext cx="5181600" cy="342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396407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 to Success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81DFF-314B-4641-8130-673A6F084D7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3" name="Group 38"/>
          <p:cNvGrpSpPr/>
          <p:nvPr/>
        </p:nvGrpSpPr>
        <p:grpSpPr>
          <a:xfrm>
            <a:off x="3124200" y="1143000"/>
            <a:ext cx="3288209" cy="1516146"/>
            <a:chOff x="3111479" y="471125"/>
            <a:chExt cx="3288209" cy="1516146"/>
          </a:xfrm>
        </p:grpSpPr>
        <p:sp>
          <p:nvSpPr>
            <p:cNvPr id="7" name="Rectangle 6"/>
            <p:cNvSpPr/>
            <p:nvPr/>
          </p:nvSpPr>
          <p:spPr>
            <a:xfrm>
              <a:off x="3656488" y="471125"/>
              <a:ext cx="2743200" cy="13716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4925">
              <a:noFill/>
            </a:ln>
            <a:effectLst>
              <a:outerShdw blurRad="50800" dist="50800" dir="5400000" algn="ctr" rotWithShape="0">
                <a:schemeClr val="tx2">
                  <a:lumMod val="20000"/>
                  <a:lumOff val="80000"/>
                </a:schemeClr>
              </a:outerShdw>
            </a:effectLst>
            <a:scene3d>
              <a:camera prst="isometricOffAxis2Top"/>
              <a:lightRig rig="twoPt" dir="t">
                <a:rot lat="0" lon="0" rev="4200000"/>
              </a:lightRig>
            </a:scene3d>
            <a:sp3d extrusionH="508000" prstMaterial="clear">
              <a:bevelT w="88900" h="88900"/>
              <a:extrusionClr>
                <a:schemeClr val="tx2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11479" y="1340940"/>
              <a:ext cx="29834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2Left"/>
                <a:lightRig rig="threePt" dir="t"/>
              </a:scene3d>
              <a:sp3d/>
            </a:bodyPr>
            <a:lstStyle/>
            <a:p>
              <a:pPr algn="r"/>
              <a:r>
                <a:rPr lang="en-US" sz="3600" dirty="0" smtClean="0">
                  <a:solidFill>
                    <a:prstClr val="white"/>
                  </a:solidFill>
                  <a:latin typeface="Tw Cen MT Condensed" pitchFamily="34" charset="0"/>
                </a:rPr>
                <a:t>Strat Marketing</a:t>
              </a:r>
              <a:endParaRPr lang="en-US" sz="3600" dirty="0">
                <a:solidFill>
                  <a:prstClr val="white"/>
                </a:solidFill>
                <a:latin typeface="Tw Cen MT Condensed" pitchFamily="34" charset="0"/>
              </a:endParaRPr>
            </a:p>
          </p:txBody>
        </p:sp>
      </p:grpSp>
      <p:grpSp>
        <p:nvGrpSpPr>
          <p:cNvPr id="4" name="Group 39"/>
          <p:cNvGrpSpPr/>
          <p:nvPr/>
        </p:nvGrpSpPr>
        <p:grpSpPr>
          <a:xfrm>
            <a:off x="2819400" y="2154700"/>
            <a:ext cx="2743200" cy="1655300"/>
            <a:chOff x="3085238" y="1317681"/>
            <a:chExt cx="2743200" cy="1655300"/>
          </a:xfrm>
        </p:grpSpPr>
        <p:sp>
          <p:nvSpPr>
            <p:cNvPr id="10" name="Rectangle 9"/>
            <p:cNvSpPr/>
            <p:nvPr/>
          </p:nvSpPr>
          <p:spPr>
            <a:xfrm>
              <a:off x="3085238" y="1317681"/>
              <a:ext cx="2743200" cy="13716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4925">
              <a:noFill/>
            </a:ln>
            <a:effectLst>
              <a:outerShdw blurRad="50800" dist="50800" dir="5400000" algn="ctr" rotWithShape="0">
                <a:schemeClr val="tx2">
                  <a:lumMod val="20000"/>
                  <a:lumOff val="80000"/>
                </a:schemeClr>
              </a:outerShdw>
            </a:effectLst>
            <a:scene3d>
              <a:camera prst="isometricOffAxis2Top"/>
              <a:lightRig rig="twoPt" dir="t">
                <a:rot lat="0" lon="0" rev="4200000"/>
              </a:lightRig>
            </a:scene3d>
            <a:sp3d extrusionH="508000" prstMaterial="clear">
              <a:bevelT w="88900" h="88900"/>
              <a:extrusionClr>
                <a:schemeClr val="tx2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57650" y="2326650"/>
              <a:ext cx="1898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2Left"/>
                <a:lightRig rig="threePt" dir="t"/>
              </a:scene3d>
              <a:sp3d/>
            </a:bodyPr>
            <a:lstStyle/>
            <a:p>
              <a:pPr algn="r"/>
              <a:r>
                <a:rPr lang="en-US" sz="3600" dirty="0" smtClean="0">
                  <a:solidFill>
                    <a:prstClr val="white"/>
                  </a:solidFill>
                  <a:latin typeface="Tw Cen MT Condensed" pitchFamily="34" charset="0"/>
                </a:rPr>
                <a:t>CSEs</a:t>
              </a:r>
              <a:endParaRPr lang="en-US" sz="3600" dirty="0">
                <a:solidFill>
                  <a:prstClr val="white"/>
                </a:solidFill>
                <a:latin typeface="Tw Cen MT Condensed" pitchFamily="34" charset="0"/>
              </a:endParaRPr>
            </a:p>
          </p:txBody>
        </p:sp>
      </p:grpSp>
      <p:grpSp>
        <p:nvGrpSpPr>
          <p:cNvPr id="6" name="Group 40"/>
          <p:cNvGrpSpPr/>
          <p:nvPr/>
        </p:nvGrpSpPr>
        <p:grpSpPr>
          <a:xfrm>
            <a:off x="1981200" y="3163669"/>
            <a:ext cx="2743200" cy="1560731"/>
            <a:chOff x="2438651" y="2223975"/>
            <a:chExt cx="2743200" cy="1560731"/>
          </a:xfrm>
        </p:grpSpPr>
        <p:sp>
          <p:nvSpPr>
            <p:cNvPr id="13" name="Rectangle 12"/>
            <p:cNvSpPr/>
            <p:nvPr/>
          </p:nvSpPr>
          <p:spPr>
            <a:xfrm>
              <a:off x="2438651" y="2223975"/>
              <a:ext cx="2743200" cy="13716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4925">
              <a:noFill/>
            </a:ln>
            <a:effectLst>
              <a:outerShdw blurRad="50800" dist="50800" dir="5400000" algn="ctr" rotWithShape="0">
                <a:schemeClr val="tx2">
                  <a:lumMod val="20000"/>
                  <a:lumOff val="80000"/>
                </a:schemeClr>
              </a:outerShdw>
            </a:effectLst>
            <a:scene3d>
              <a:camera prst="isometricOffAxis2Top"/>
              <a:lightRig rig="twoPt" dir="t">
                <a:rot lat="0" lon="0" rev="4200000"/>
              </a:lightRig>
            </a:scene3d>
            <a:sp3d extrusionH="508000" prstMaterial="clear">
              <a:bevelT w="88900" h="88900"/>
              <a:extrusionClr>
                <a:schemeClr val="tx2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87313" y="3138375"/>
              <a:ext cx="1898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2Left"/>
                <a:lightRig rig="threePt" dir="t"/>
              </a:scene3d>
              <a:sp3d/>
            </a:bodyPr>
            <a:lstStyle/>
            <a:p>
              <a:pPr algn="r"/>
              <a:r>
                <a:rPr lang="en-US" sz="3600" dirty="0" smtClean="0">
                  <a:solidFill>
                    <a:prstClr val="white"/>
                  </a:solidFill>
                  <a:latin typeface="Tw Cen MT Condensed" pitchFamily="34" charset="0"/>
                </a:rPr>
                <a:t>Research</a:t>
              </a:r>
              <a:endParaRPr lang="en-US" sz="3600" dirty="0">
                <a:solidFill>
                  <a:prstClr val="white"/>
                </a:solidFill>
                <a:latin typeface="Tw Cen MT Condensed" pitchFamily="34" charset="0"/>
              </a:endParaRPr>
            </a:p>
          </p:txBody>
        </p:sp>
      </p:grpSp>
      <p:grpSp>
        <p:nvGrpSpPr>
          <p:cNvPr id="9" name="Group 41"/>
          <p:cNvGrpSpPr/>
          <p:nvPr/>
        </p:nvGrpSpPr>
        <p:grpSpPr>
          <a:xfrm>
            <a:off x="838200" y="4198960"/>
            <a:ext cx="3039420" cy="1516040"/>
            <a:chOff x="1514031" y="3127681"/>
            <a:chExt cx="3039420" cy="1516040"/>
          </a:xfrm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</p:grpSpPr>
        <p:sp>
          <p:nvSpPr>
            <p:cNvPr id="16" name="Rectangle 15"/>
            <p:cNvSpPr/>
            <p:nvPr/>
          </p:nvSpPr>
          <p:spPr>
            <a:xfrm>
              <a:off x="1810251" y="3127681"/>
              <a:ext cx="2743200" cy="13716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4925">
              <a:noFill/>
            </a:ln>
            <a:effectLst/>
            <a:scene3d>
              <a:camera prst="isometricOffAxis2Top"/>
              <a:lightRig rig="twoPt" dir="t">
                <a:rot lat="0" lon="0" rev="4200000"/>
              </a:lightRig>
            </a:scene3d>
            <a:sp3d extrusionH="508000" prstMaterial="clear">
              <a:bevelT w="88900" h="88900"/>
              <a:extrusionClr>
                <a:schemeClr val="tx2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14031" y="3997390"/>
              <a:ext cx="26667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2Left"/>
                <a:lightRig rig="threePt" dir="t"/>
              </a:scene3d>
              <a:sp3d/>
            </a:bodyPr>
            <a:lstStyle/>
            <a:p>
              <a:pPr algn="r"/>
              <a:r>
                <a:rPr lang="en-US" sz="3600" dirty="0" smtClean="0">
                  <a:solidFill>
                    <a:prstClr val="white"/>
                  </a:solidFill>
                  <a:latin typeface="Tw Cen MT Condensed" pitchFamily="34" charset="0"/>
                </a:rPr>
                <a:t>Clinical Studies</a:t>
              </a:r>
              <a:endParaRPr lang="en-US" sz="3600" dirty="0">
                <a:solidFill>
                  <a:prstClr val="white"/>
                </a:solidFill>
                <a:latin typeface="Tw Cen MT Condensed" pitchFamily="34" charset="0"/>
              </a:endParaRPr>
            </a:p>
          </p:txBody>
        </p:sp>
      </p:grpSp>
      <p:grpSp>
        <p:nvGrpSpPr>
          <p:cNvPr id="12" name="Group 42"/>
          <p:cNvGrpSpPr/>
          <p:nvPr/>
        </p:nvGrpSpPr>
        <p:grpSpPr>
          <a:xfrm>
            <a:off x="304800" y="5242168"/>
            <a:ext cx="2743200" cy="1463432"/>
            <a:chOff x="1178876" y="4059700"/>
            <a:chExt cx="2743200" cy="1611830"/>
          </a:xfrm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</p:grpSpPr>
        <p:sp>
          <p:nvSpPr>
            <p:cNvPr id="19" name="Rectangle 18"/>
            <p:cNvSpPr/>
            <p:nvPr/>
          </p:nvSpPr>
          <p:spPr>
            <a:xfrm>
              <a:off x="1178876" y="4059700"/>
              <a:ext cx="2743200" cy="13716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4925">
              <a:noFill/>
            </a:ln>
            <a:effectLst/>
            <a:scene3d>
              <a:camera prst="isometricOffAxis2Top"/>
              <a:lightRig rig="twoPt" dir="t">
                <a:rot lat="0" lon="0" rev="4200000"/>
              </a:lightRig>
            </a:scene3d>
            <a:sp3d extrusionH="508000" prstMaterial="clear">
              <a:bevelT w="88900" h="88900"/>
              <a:extrusionClr>
                <a:schemeClr val="tx2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59876" y="4959658"/>
              <a:ext cx="1989487" cy="71187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2Left"/>
                <a:lightRig rig="threePt" dir="t"/>
              </a:scene3d>
              <a:sp3d/>
            </a:bodyPr>
            <a:lstStyle/>
            <a:p>
              <a:pPr algn="r"/>
              <a:r>
                <a:rPr lang="en-US" sz="3600" dirty="0" smtClean="0">
                  <a:solidFill>
                    <a:prstClr val="white"/>
                  </a:solidFill>
                  <a:latin typeface="Tw Cen MT Condensed" pitchFamily="34" charset="0"/>
                </a:rPr>
                <a:t>Regulatory</a:t>
              </a:r>
              <a:endParaRPr lang="en-US" sz="3600" dirty="0">
                <a:solidFill>
                  <a:prstClr val="white"/>
                </a:solidFill>
                <a:latin typeface="Tw Cen MT Condensed" pitchFamily="34" charset="0"/>
              </a:endParaRPr>
            </a:p>
          </p:txBody>
        </p:sp>
      </p:grpSp>
      <p:pic>
        <p:nvPicPr>
          <p:cNvPr id="1026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0600"/>
            <a:ext cx="396407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52399"/>
            <a:ext cx="4724400" cy="440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/>
          <p:cNvPicPr>
            <a:picLocks noChangeAspect="1" noChangeArrowheads="1"/>
          </p:cNvPicPr>
          <p:nvPr/>
        </p:nvPicPr>
        <p:blipFill>
          <a:blip r:embed="rId2" cstate="print"/>
          <a:srcRect t="13883" r="1852" b="5134"/>
          <a:stretch>
            <a:fillRect/>
          </a:stretch>
        </p:blipFill>
        <p:spPr bwMode="auto">
          <a:xfrm>
            <a:off x="3810000" y="3283789"/>
            <a:ext cx="5181600" cy="342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422619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295400"/>
            <a:ext cx="3894310" cy="290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Extras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81DFF-314B-4641-8130-673A6F084D7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2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" y="3581400"/>
            <a:ext cx="42576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5399314"/>
            <a:ext cx="3048000" cy="130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381000"/>
            <a:ext cx="4648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 bwMode="auto">
          <a:xfrm>
            <a:off x="4114800" y="1905000"/>
            <a:ext cx="1143000" cy="1143000"/>
          </a:xfrm>
          <a:prstGeom prst="ellipse">
            <a:avLst/>
          </a:prstGeom>
          <a:noFill/>
          <a:ln w="28575" cap="rnd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93178" y="2667000"/>
            <a:ext cx="668024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1625"/>
            <a:ext cx="2743200" cy="1298575"/>
          </a:xfrm>
        </p:spPr>
        <p:txBody>
          <a:bodyPr/>
          <a:lstStyle/>
          <a:p>
            <a:r>
              <a:rPr lang="en-US" dirty="0" smtClean="0"/>
              <a:t>What Does This Mean?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81DFF-314B-4641-8130-673A6F084D7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638800" y="609600"/>
            <a:ext cx="2590800" cy="985600"/>
            <a:chOff x="4038601" y="0"/>
            <a:chExt cx="2506187" cy="1376600"/>
          </a:xfrm>
        </p:grpSpPr>
        <p:sp>
          <p:nvSpPr>
            <p:cNvPr id="18" name="Rectangle 17"/>
            <p:cNvSpPr/>
            <p:nvPr/>
          </p:nvSpPr>
          <p:spPr>
            <a:xfrm>
              <a:off x="4038601" y="0"/>
              <a:ext cx="2176426" cy="13766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4368362" y="0"/>
              <a:ext cx="2176426" cy="1376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dirty="0" smtClean="0"/>
                <a:t>Library-Vendor</a:t>
              </a:r>
              <a:endParaRPr lang="en-US" sz="2000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Library-SJM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dirty="0" smtClean="0"/>
                <a:t>Vendor-SJM</a:t>
              </a:r>
              <a:endParaRPr lang="en-US" sz="20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81801" y="2743200"/>
            <a:ext cx="2133600" cy="1066800"/>
            <a:chOff x="4038601" y="-424640"/>
            <a:chExt cx="2220779" cy="1801240"/>
          </a:xfrm>
        </p:grpSpPr>
        <p:sp>
          <p:nvSpPr>
            <p:cNvPr id="21" name="Rectangle 20"/>
            <p:cNvSpPr/>
            <p:nvPr/>
          </p:nvSpPr>
          <p:spPr>
            <a:xfrm>
              <a:off x="4038601" y="0"/>
              <a:ext cx="2176426" cy="13766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4082954" y="-424640"/>
              <a:ext cx="2176426" cy="13765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dirty="0" smtClean="0"/>
                <a:t>Trust</a:t>
              </a:r>
              <a:endParaRPr lang="en-US" sz="2000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Reciprocal Relationship</a:t>
              </a:r>
              <a:endParaRPr lang="en-US" sz="2000" kern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79387" y="5181600"/>
            <a:ext cx="2612213" cy="1069300"/>
            <a:chOff x="4038601" y="0"/>
            <a:chExt cx="2176426" cy="1376600"/>
          </a:xfrm>
        </p:grpSpPr>
        <p:sp>
          <p:nvSpPr>
            <p:cNvPr id="24" name="Rectangle 23"/>
            <p:cNvSpPr/>
            <p:nvPr/>
          </p:nvSpPr>
          <p:spPr>
            <a:xfrm>
              <a:off x="4038601" y="0"/>
              <a:ext cx="2176426" cy="13766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4038601" y="0"/>
              <a:ext cx="2176426" cy="1376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dirty="0" smtClean="0"/>
                <a:t>Organizational Goals</a:t>
              </a:r>
              <a:endParaRPr lang="en-US" sz="2000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dirty="0" smtClean="0"/>
                <a:t>User Satisfaction</a:t>
              </a:r>
              <a:endParaRPr lang="en-US" sz="2000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2400" y="2204800"/>
            <a:ext cx="3657600" cy="3683000"/>
            <a:chOff x="1066800" y="0"/>
            <a:chExt cx="4064000" cy="4064000"/>
          </a:xfrm>
          <a:solidFill>
            <a:srgbClr val="269DAA"/>
          </a:solidFill>
          <a:scene3d>
            <a:camera prst="orthographicFront"/>
            <a:lightRig rig="flat" dir="t"/>
          </a:scene3d>
        </p:grpSpPr>
        <p:sp>
          <p:nvSpPr>
            <p:cNvPr id="36" name="Oval 35"/>
            <p:cNvSpPr/>
            <p:nvPr/>
          </p:nvSpPr>
          <p:spPr>
            <a:xfrm>
              <a:off x="1066800" y="0"/>
              <a:ext cx="4064000" cy="4064000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val 4"/>
            <p:cNvSpPr/>
            <p:nvPr/>
          </p:nvSpPr>
          <p:spPr>
            <a:xfrm>
              <a:off x="1574800" y="678179"/>
              <a:ext cx="3048000" cy="50449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91440" rIns="0" bIns="91440" numCol="1" spcCol="1270" anchor="ctr" anchorCtr="1">
              <a:prstTxWarp prst="textArchUp">
                <a:avLst>
                  <a:gd name="adj" fmla="val 6342360"/>
                </a:avLst>
              </a:prstTxWarp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latin typeface="Franklin Gothic Medium Cond" pitchFamily="34" charset="0"/>
                </a:rPr>
                <a:t>Value - Future</a:t>
              </a:r>
              <a:endParaRPr lang="en-US" sz="2800" kern="1200" dirty="0">
                <a:latin typeface="Franklin Gothic Medium Cond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58816" y="2941399"/>
            <a:ext cx="2926080" cy="2946400"/>
            <a:chOff x="1473216" y="812799"/>
            <a:chExt cx="3251200" cy="3251200"/>
          </a:xfrm>
          <a:solidFill>
            <a:schemeClr val="accent1"/>
          </a:solidFill>
          <a:scene3d>
            <a:camera prst="orthographicFront"/>
            <a:lightRig rig="flat" dir="t"/>
          </a:scene3d>
        </p:grpSpPr>
        <p:sp>
          <p:nvSpPr>
            <p:cNvPr id="34" name="Oval 33"/>
            <p:cNvSpPr/>
            <p:nvPr/>
          </p:nvSpPr>
          <p:spPr>
            <a:xfrm>
              <a:off x="1473216" y="812799"/>
              <a:ext cx="3251200" cy="3251200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Oval 6"/>
            <p:cNvSpPr/>
            <p:nvPr/>
          </p:nvSpPr>
          <p:spPr>
            <a:xfrm>
              <a:off x="2206976" y="1438288"/>
              <a:ext cx="1862667" cy="58521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91440" rIns="0" bIns="91440" numCol="1" spcCol="1270" anchor="ctr" anchorCtr="0">
              <a:prstTxWarp prst="textArchUp">
                <a:avLst/>
              </a:prstTxWarp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latin typeface="Franklin Gothic Medium Cond" pitchFamily="34" charset="0"/>
                </a:rPr>
                <a:t>Organization</a:t>
              </a:r>
              <a:endParaRPr lang="en-US" sz="2800" kern="1200" dirty="0">
                <a:latin typeface="Franklin Gothic Medium Cond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65191" y="3677999"/>
            <a:ext cx="2194560" cy="2209800"/>
            <a:chOff x="1879591" y="1625599"/>
            <a:chExt cx="2438400" cy="2438400"/>
          </a:xfrm>
          <a:solidFill>
            <a:schemeClr val="accent5"/>
          </a:solidFill>
          <a:scene3d>
            <a:camera prst="orthographicFront"/>
            <a:lightRig rig="flat" dir="t"/>
          </a:scene3d>
        </p:grpSpPr>
        <p:sp>
          <p:nvSpPr>
            <p:cNvPr id="32" name="Oval 31"/>
            <p:cNvSpPr/>
            <p:nvPr/>
          </p:nvSpPr>
          <p:spPr>
            <a:xfrm>
              <a:off x="1879591" y="1625599"/>
              <a:ext cx="2438400" cy="2438400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Oval 8"/>
            <p:cNvSpPr/>
            <p:nvPr/>
          </p:nvSpPr>
          <p:spPr>
            <a:xfrm>
              <a:off x="2530644" y="2231608"/>
              <a:ext cx="1136294" cy="54864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91440" rIns="0" bIns="91440" numCol="1" spcCol="1270" anchor="ctr" anchorCtr="0">
              <a:prstTxWarp prst="textArchUp">
                <a:avLst/>
              </a:prstTxWarp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latin typeface="Franklin Gothic Medium Cond" pitchFamily="34" charset="0"/>
                </a:rPr>
                <a:t>Vendor</a:t>
              </a:r>
              <a:endParaRPr lang="en-US" sz="2800" kern="1200" dirty="0">
                <a:latin typeface="Franklin Gothic Medium Cond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371600" y="4414599"/>
            <a:ext cx="1463040" cy="1473200"/>
            <a:chOff x="2286000" y="2438399"/>
            <a:chExt cx="1625600" cy="1625600"/>
          </a:xfrm>
          <a:solidFill>
            <a:schemeClr val="accent3"/>
          </a:solidFill>
          <a:scene3d>
            <a:camera prst="orthographicFront"/>
            <a:lightRig rig="flat" dir="t"/>
          </a:scene3d>
        </p:grpSpPr>
        <p:sp>
          <p:nvSpPr>
            <p:cNvPr id="30" name="Oval 29"/>
            <p:cNvSpPr/>
            <p:nvPr/>
          </p:nvSpPr>
          <p:spPr>
            <a:xfrm>
              <a:off x="2286000" y="2438399"/>
              <a:ext cx="1625600" cy="1625600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10"/>
            <p:cNvSpPr/>
            <p:nvPr/>
          </p:nvSpPr>
          <p:spPr>
            <a:xfrm>
              <a:off x="2524063" y="2844799"/>
              <a:ext cx="1149472" cy="81280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91440" rIns="0" bIns="914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latin typeface="Franklin Gothic Medium Cond" pitchFamily="34" charset="0"/>
                </a:rPr>
                <a:t>Library</a:t>
              </a:r>
              <a:endParaRPr lang="en-US" sz="2800" kern="1200" dirty="0">
                <a:latin typeface="Franklin Gothic Medium Cond" pitchFamily="34" charset="0"/>
              </a:endParaRPr>
            </a:p>
          </p:txBody>
        </p:sp>
      </p:grpSp>
      <p:sp>
        <p:nvSpPr>
          <p:cNvPr id="38" name="Straight Connector 3"/>
          <p:cNvSpPr/>
          <p:nvPr/>
        </p:nvSpPr>
        <p:spPr>
          <a:xfrm rot="18908209">
            <a:off x="3061578" y="2264382"/>
            <a:ext cx="569752" cy="5765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569752" y="28828"/>
                </a:lnTo>
              </a:path>
            </a:pathLst>
          </a:custGeom>
          <a:noFill/>
          <a:ln w="317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Straight Connector 3"/>
          <p:cNvSpPr/>
          <p:nvPr/>
        </p:nvSpPr>
        <p:spPr>
          <a:xfrm rot="1706148">
            <a:off x="3484558" y="5237573"/>
            <a:ext cx="569752" cy="5765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569752" y="28828"/>
                </a:lnTo>
              </a:path>
            </a:pathLst>
          </a:custGeom>
          <a:noFill/>
          <a:ln w="317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Straight Connector 3"/>
          <p:cNvSpPr/>
          <p:nvPr/>
        </p:nvSpPr>
        <p:spPr>
          <a:xfrm rot="21283856" flipV="1">
            <a:off x="3858710" y="3733800"/>
            <a:ext cx="865419" cy="457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569752" y="28828"/>
                </a:lnTo>
              </a:path>
            </a:pathLst>
          </a:custGeom>
          <a:noFill/>
          <a:ln w="317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2" name="Diagram group"/>
          <p:cNvGrpSpPr/>
          <p:nvPr/>
        </p:nvGrpSpPr>
        <p:grpSpPr>
          <a:xfrm>
            <a:off x="3124200" y="76200"/>
            <a:ext cx="2362200" cy="2362200"/>
            <a:chOff x="4415668" y="2589922"/>
            <a:chExt cx="1900158" cy="1857936"/>
          </a:xfrm>
          <a:scene3d>
            <a:camera prst="orthographicFront"/>
            <a:lightRig rig="harsh" dir="t">
              <a:rot lat="0" lon="0" rev="1800000"/>
            </a:lightRig>
          </a:scene3d>
        </p:grpSpPr>
        <p:grpSp>
          <p:nvGrpSpPr>
            <p:cNvPr id="43" name="Group 42"/>
            <p:cNvGrpSpPr/>
            <p:nvPr/>
          </p:nvGrpSpPr>
          <p:grpSpPr>
            <a:xfrm>
              <a:off x="4415668" y="2589922"/>
              <a:ext cx="1900158" cy="1857936"/>
              <a:chOff x="4415668" y="2589922"/>
              <a:chExt cx="1900158" cy="1857936"/>
            </a:xfrm>
            <a:scene3d>
              <a:camera prst="orthographicFront"/>
              <a:lightRig rig="harsh" dir="t">
                <a:rot lat="0" lon="0" rev="1800000"/>
              </a:lightRig>
            </a:scene3d>
          </p:grpSpPr>
          <p:sp>
            <p:nvSpPr>
              <p:cNvPr id="44" name="Oval 43"/>
              <p:cNvSpPr/>
              <p:nvPr/>
            </p:nvSpPr>
            <p:spPr>
              <a:xfrm>
                <a:off x="4415668" y="2589922"/>
                <a:ext cx="1900158" cy="1857936"/>
              </a:xfrm>
              <a:prstGeom prst="ellipse">
                <a:avLst/>
              </a:prstGeom>
              <a:gradFill flip="none" rotWithShape="1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114300" dist="38100" dir="5400000" sx="103000" sy="103000" rotWithShape="0">
                  <a:srgbClr val="000000">
                    <a:alpha val="35000"/>
                  </a:srgbClr>
                </a:outerShdw>
              </a:effectLst>
              <a:sp3d prstMaterial="softEdge">
                <a:bevelT w="304800" h="1524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45" name="Oval 4"/>
              <p:cNvSpPr/>
              <p:nvPr/>
            </p:nvSpPr>
            <p:spPr>
              <a:xfrm>
                <a:off x="4693940" y="2862010"/>
                <a:ext cx="1343614" cy="131376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800" kern="1200" dirty="0" smtClean="0">
                    <a:solidFill>
                      <a:schemeClr val="tx1">
                        <a:lumMod val="50000"/>
                      </a:schemeClr>
                    </a:solidFill>
                  </a:rPr>
                  <a:t>Develop Partnerships</a:t>
                </a: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kern="1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0" name="Diagram group"/>
          <p:cNvGrpSpPr/>
          <p:nvPr/>
        </p:nvGrpSpPr>
        <p:grpSpPr>
          <a:xfrm>
            <a:off x="4495800" y="2057400"/>
            <a:ext cx="2286000" cy="2362200"/>
            <a:chOff x="4415668" y="2589922"/>
            <a:chExt cx="1900158" cy="1857936"/>
          </a:xfrm>
          <a:scene3d>
            <a:camera prst="orthographicFront"/>
            <a:lightRig rig="harsh" dir="t">
              <a:rot lat="0" lon="0" rev="1800000"/>
            </a:lightRig>
          </a:scene3d>
        </p:grpSpPr>
        <p:grpSp>
          <p:nvGrpSpPr>
            <p:cNvPr id="51" name="Group 42"/>
            <p:cNvGrpSpPr/>
            <p:nvPr/>
          </p:nvGrpSpPr>
          <p:grpSpPr>
            <a:xfrm>
              <a:off x="4415668" y="2589922"/>
              <a:ext cx="1900158" cy="1857936"/>
              <a:chOff x="4415668" y="2589922"/>
              <a:chExt cx="1900158" cy="1857936"/>
            </a:xfrm>
            <a:scene3d>
              <a:camera prst="orthographicFront"/>
              <a:lightRig rig="harsh" dir="t">
                <a:rot lat="0" lon="0" rev="1800000"/>
              </a:lightRig>
            </a:scene3d>
          </p:grpSpPr>
          <p:sp>
            <p:nvSpPr>
              <p:cNvPr id="52" name="Oval 51"/>
              <p:cNvSpPr/>
              <p:nvPr/>
            </p:nvSpPr>
            <p:spPr>
              <a:xfrm>
                <a:off x="4415668" y="2589922"/>
                <a:ext cx="1900158" cy="1857936"/>
              </a:xfrm>
              <a:prstGeom prst="ellipse">
                <a:avLst/>
              </a:prstGeom>
              <a:gradFill flip="none" rotWithShape="1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114300" dist="38100" dir="5400000" sx="103000" sy="103000" rotWithShape="0">
                  <a:srgbClr val="000000">
                    <a:alpha val="35000"/>
                  </a:srgbClr>
                </a:outerShdw>
              </a:effectLst>
              <a:sp3d prstMaterial="softEdge">
                <a:bevelT w="304800" h="1524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53" name="Oval 4"/>
              <p:cNvSpPr/>
              <p:nvPr/>
            </p:nvSpPr>
            <p:spPr>
              <a:xfrm>
                <a:off x="4693940" y="2862010"/>
                <a:ext cx="1343614" cy="131376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800" kern="1200" dirty="0" smtClean="0">
                    <a:solidFill>
                      <a:schemeClr val="tx1">
                        <a:lumMod val="50000"/>
                      </a:schemeClr>
                    </a:solidFill>
                  </a:rPr>
                  <a:t>Mutually Beneficial</a:t>
                </a: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kern="1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4" name="Diagram group"/>
          <p:cNvGrpSpPr/>
          <p:nvPr/>
        </p:nvGrpSpPr>
        <p:grpSpPr>
          <a:xfrm>
            <a:off x="3962400" y="4419600"/>
            <a:ext cx="2362200" cy="2362200"/>
            <a:chOff x="4415668" y="2589922"/>
            <a:chExt cx="1900158" cy="1857936"/>
          </a:xfrm>
          <a:scene3d>
            <a:camera prst="orthographicFront"/>
            <a:lightRig rig="harsh" dir="t">
              <a:rot lat="0" lon="0" rev="1800000"/>
            </a:lightRig>
          </a:scene3d>
        </p:grpSpPr>
        <p:grpSp>
          <p:nvGrpSpPr>
            <p:cNvPr id="55" name="Group 42"/>
            <p:cNvGrpSpPr/>
            <p:nvPr/>
          </p:nvGrpSpPr>
          <p:grpSpPr>
            <a:xfrm>
              <a:off x="4415668" y="2589922"/>
              <a:ext cx="1900158" cy="1857936"/>
              <a:chOff x="4415668" y="2589922"/>
              <a:chExt cx="1900158" cy="1857936"/>
            </a:xfrm>
            <a:scene3d>
              <a:camera prst="orthographicFront"/>
              <a:lightRig rig="harsh" dir="t">
                <a:rot lat="0" lon="0" rev="1800000"/>
              </a:lightRig>
            </a:scene3d>
          </p:grpSpPr>
          <p:sp>
            <p:nvSpPr>
              <p:cNvPr id="56" name="Oval 55"/>
              <p:cNvSpPr/>
              <p:nvPr/>
            </p:nvSpPr>
            <p:spPr>
              <a:xfrm>
                <a:off x="4415668" y="2589922"/>
                <a:ext cx="1900158" cy="1857936"/>
              </a:xfrm>
              <a:prstGeom prst="ellipse">
                <a:avLst/>
              </a:prstGeom>
              <a:gradFill flip="none" rotWithShape="1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114300" dist="38100" dir="5400000" sx="103000" sy="103000" rotWithShape="0">
                  <a:srgbClr val="000000">
                    <a:alpha val="35000"/>
                  </a:srgbClr>
                </a:outerShdw>
              </a:effectLst>
              <a:sp3d prstMaterial="softEdge">
                <a:bevelT w="304800" h="1524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57" name="Oval 4"/>
              <p:cNvSpPr/>
              <p:nvPr/>
            </p:nvSpPr>
            <p:spPr>
              <a:xfrm>
                <a:off x="4693940" y="2862010"/>
                <a:ext cx="1343614" cy="131376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800" kern="1200" dirty="0" smtClean="0">
                    <a:solidFill>
                      <a:schemeClr val="tx1">
                        <a:lumMod val="50000"/>
                      </a:schemeClr>
                    </a:solidFill>
                  </a:rPr>
                  <a:t>Continuous Improvement</a:t>
                </a: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kern="1200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Take the Leap!</a:t>
            </a:r>
            <a:endParaRPr lang="en-US" sz="3200" dirty="0"/>
          </a:p>
        </p:txBody>
      </p:sp>
      <p:pic>
        <p:nvPicPr>
          <p:cNvPr id="7" name="Picture Placeholder 6" descr="Luc 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024" t="3627" r="8668"/>
          <a:stretch>
            <a:fillRect/>
          </a:stretch>
        </p:blipFill>
        <p:spPr>
          <a:xfrm>
            <a:off x="2438400" y="762000"/>
            <a:ext cx="4648200" cy="396557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033462"/>
          </a:xfrm>
        </p:spPr>
        <p:txBody>
          <a:bodyPr/>
          <a:lstStyle/>
          <a:p>
            <a:r>
              <a:rPr lang="en-US" dirty="0" smtClean="0"/>
              <a:t>Sandra Crumlish, Manager</a:t>
            </a:r>
          </a:p>
          <a:p>
            <a:r>
              <a:rPr lang="en-US" dirty="0" smtClean="0"/>
              <a:t>Library &amp; Resource Center</a:t>
            </a:r>
          </a:p>
          <a:p>
            <a:r>
              <a:rPr lang="en-US" dirty="0" smtClean="0"/>
              <a:t>St. Jude Medical CRMD</a:t>
            </a:r>
          </a:p>
          <a:p>
            <a:r>
              <a:rPr lang="en-US" dirty="0" smtClean="0">
                <a:hlinkClick r:id="rId3"/>
              </a:rPr>
              <a:t>scrumlish@sjm.com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C3204E-2455-4CD5-B140-7A00E61B2B8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M Light">
  <a:themeElements>
    <a:clrScheme name="SJM Brand">
      <a:dk1>
        <a:srgbClr val="404040"/>
      </a:dk1>
      <a:lt1>
        <a:srgbClr val="FFFFFF"/>
      </a:lt1>
      <a:dk2>
        <a:srgbClr val="006C56"/>
      </a:dk2>
      <a:lt2>
        <a:srgbClr val="C8C8C8"/>
      </a:lt2>
      <a:accent1>
        <a:srgbClr val="006C56"/>
      </a:accent1>
      <a:accent2>
        <a:srgbClr val="404040"/>
      </a:accent2>
      <a:accent3>
        <a:srgbClr val="C6C7C8"/>
      </a:accent3>
      <a:accent4>
        <a:srgbClr val="6F3F6F"/>
      </a:accent4>
      <a:accent5>
        <a:srgbClr val="DBA31C"/>
      </a:accent5>
      <a:accent6>
        <a:srgbClr val="92301E"/>
      </a:accent6>
      <a:hlink>
        <a:srgbClr val="5F6A72"/>
      </a:hlink>
      <a:folHlink>
        <a:srgbClr val="6F3F6F"/>
      </a:folHlink>
    </a:clrScheme>
    <a:fontScheme name="Sec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ction 1">
        <a:dk1>
          <a:srgbClr val="5F6A72"/>
        </a:dk1>
        <a:lt1>
          <a:srgbClr val="FFFFFF"/>
        </a:lt1>
        <a:dk2>
          <a:srgbClr val="006C56"/>
        </a:dk2>
        <a:lt2>
          <a:srgbClr val="C8C8C8"/>
        </a:lt2>
        <a:accent1>
          <a:srgbClr val="006C56"/>
        </a:accent1>
        <a:accent2>
          <a:srgbClr val="E9E3DB"/>
        </a:accent2>
        <a:accent3>
          <a:srgbClr val="FFFFFF"/>
        </a:accent3>
        <a:accent4>
          <a:srgbClr val="505960"/>
        </a:accent4>
        <a:accent5>
          <a:srgbClr val="AABAB4"/>
        </a:accent5>
        <a:accent6>
          <a:srgbClr val="D3CEC6"/>
        </a:accent6>
        <a:hlink>
          <a:srgbClr val="5F6A72"/>
        </a:hlink>
        <a:folHlink>
          <a:srgbClr val="6F3F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JM Presentation Light">
  <a:themeElements>
    <a:clrScheme name="SJM Brand">
      <a:dk1>
        <a:srgbClr val="404040"/>
      </a:dk1>
      <a:lt1>
        <a:srgbClr val="FFFFFF"/>
      </a:lt1>
      <a:dk2>
        <a:srgbClr val="006C56"/>
      </a:dk2>
      <a:lt2>
        <a:srgbClr val="C8C8C8"/>
      </a:lt2>
      <a:accent1>
        <a:srgbClr val="006C56"/>
      </a:accent1>
      <a:accent2>
        <a:srgbClr val="404040"/>
      </a:accent2>
      <a:accent3>
        <a:srgbClr val="C6C7C8"/>
      </a:accent3>
      <a:accent4>
        <a:srgbClr val="6F3F6F"/>
      </a:accent4>
      <a:accent5>
        <a:srgbClr val="DBA31C"/>
      </a:accent5>
      <a:accent6>
        <a:srgbClr val="92301E"/>
      </a:accent6>
      <a:hlink>
        <a:srgbClr val="5F6A72"/>
      </a:hlink>
      <a:folHlink>
        <a:srgbClr val="6F3F6F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5F6A72"/>
        </a:dk1>
        <a:lt1>
          <a:srgbClr val="FFFFFF"/>
        </a:lt1>
        <a:dk2>
          <a:srgbClr val="006C56"/>
        </a:dk2>
        <a:lt2>
          <a:srgbClr val="C8C8C8"/>
        </a:lt2>
        <a:accent1>
          <a:srgbClr val="006C56"/>
        </a:accent1>
        <a:accent2>
          <a:srgbClr val="E9E3DB"/>
        </a:accent2>
        <a:accent3>
          <a:srgbClr val="FFFFFF"/>
        </a:accent3>
        <a:accent4>
          <a:srgbClr val="505960"/>
        </a:accent4>
        <a:accent5>
          <a:srgbClr val="AABAB4"/>
        </a:accent5>
        <a:accent6>
          <a:srgbClr val="D3CEC6"/>
        </a:accent6>
        <a:hlink>
          <a:srgbClr val="5F6A72"/>
        </a:hlink>
        <a:folHlink>
          <a:srgbClr val="6F3F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ithout SJM Logo">
  <a:themeElements>
    <a:clrScheme name="SJM Brand">
      <a:dk1>
        <a:srgbClr val="404040"/>
      </a:dk1>
      <a:lt1>
        <a:srgbClr val="FFFFFF"/>
      </a:lt1>
      <a:dk2>
        <a:srgbClr val="006C56"/>
      </a:dk2>
      <a:lt2>
        <a:srgbClr val="C8C8C8"/>
      </a:lt2>
      <a:accent1>
        <a:srgbClr val="006C56"/>
      </a:accent1>
      <a:accent2>
        <a:srgbClr val="404040"/>
      </a:accent2>
      <a:accent3>
        <a:srgbClr val="C6C7C8"/>
      </a:accent3>
      <a:accent4>
        <a:srgbClr val="6F3F6F"/>
      </a:accent4>
      <a:accent5>
        <a:srgbClr val="DBA31C"/>
      </a:accent5>
      <a:accent6>
        <a:srgbClr val="92301E"/>
      </a:accent6>
      <a:hlink>
        <a:srgbClr val="5F6A72"/>
      </a:hlink>
      <a:folHlink>
        <a:srgbClr val="6F3F6F"/>
      </a:folHlink>
    </a:clrScheme>
    <a:fontScheme name="1_Sec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ection 1">
        <a:dk1>
          <a:srgbClr val="5F6A72"/>
        </a:dk1>
        <a:lt1>
          <a:srgbClr val="FFFFFF"/>
        </a:lt1>
        <a:dk2>
          <a:srgbClr val="006C56"/>
        </a:dk2>
        <a:lt2>
          <a:srgbClr val="C8C8C8"/>
        </a:lt2>
        <a:accent1>
          <a:srgbClr val="006C56"/>
        </a:accent1>
        <a:accent2>
          <a:srgbClr val="E9E3DB"/>
        </a:accent2>
        <a:accent3>
          <a:srgbClr val="FFFFFF"/>
        </a:accent3>
        <a:accent4>
          <a:srgbClr val="505960"/>
        </a:accent4>
        <a:accent5>
          <a:srgbClr val="AABAB4"/>
        </a:accent5>
        <a:accent6>
          <a:srgbClr val="D3CEC6"/>
        </a:accent6>
        <a:hlink>
          <a:srgbClr val="5F6A72"/>
        </a:hlink>
        <a:folHlink>
          <a:srgbClr val="6F3F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715327F9972B448A4BECDA8174DB38" ma:contentTypeVersion="1" ma:contentTypeDescription="Create a new document." ma:contentTypeScope="" ma:versionID="2e9939943e2fdea7960f36ccbde8a829">
  <xsd:schema xmlns:xsd="http://www.w3.org/2001/XMLSchema" xmlns:p="http://schemas.microsoft.com/office/2006/metadata/properties" xmlns:ns2="60380f21-819b-497e-a3f4-216bf3d4c47a" targetNamespace="http://schemas.microsoft.com/office/2006/metadata/properties" ma:root="true" ma:fieldsID="ed1c1d37d2c7e3b632a1d15073d95d86" ns2:_="">
    <xsd:import namespace="60380f21-819b-497e-a3f4-216bf3d4c47a"/>
    <xsd:element name="properties">
      <xsd:complexType>
        <xsd:sequence>
          <xsd:element name="documentManagement">
            <xsd:complexType>
              <xsd:all>
                <xsd:element ref="ns2:Resource_x0020_typ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60380f21-819b-497e-a3f4-216bf3d4c47a" elementFormDefault="qualified">
    <xsd:import namespace="http://schemas.microsoft.com/office/2006/documentManagement/types"/>
    <xsd:element name="Resource_x0020_type" ma:index="8" ma:displayName="Resource type" ma:internalName="Resource_x0020_typ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>
    <Resource_x0020_type xmlns="60380f21-819b-497e-a3f4-216bf3d4c47a">PPT</Resource_x0020_type>
  </documentManagement>
</p:properties>
</file>

<file path=customXml/itemProps1.xml><?xml version="1.0" encoding="utf-8"?>
<ds:datastoreItem xmlns:ds="http://schemas.openxmlformats.org/officeDocument/2006/customXml" ds:itemID="{481ADBD0-AE70-444B-B79B-BC91B9208B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919BA7-A985-45F3-B6BB-703D1C0FD8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380f21-819b-497e-a3f4-216bf3d4c47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A76471F-C94A-43AC-80D2-39D8506D03BC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E0778B67-4678-4384-8299-221596FBECD8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60380f21-819b-497e-a3f4-216bf3d4c47a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</TotalTime>
  <Words>130</Words>
  <Application>Microsoft Office PowerPoint</Application>
  <PresentationFormat>On-screen Show (4:3)</PresentationFormat>
  <Paragraphs>57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SJM Light</vt:lpstr>
      <vt:lpstr>SJM Presentation Light</vt:lpstr>
      <vt:lpstr>Without SJM Logo</vt:lpstr>
      <vt:lpstr>Leveraging Partnerships in a Tight Economy</vt:lpstr>
      <vt:lpstr>Tight Economy, Dwindling Budgets, Threats to Resources </vt:lpstr>
      <vt:lpstr>Benefits of the Working Relationship</vt:lpstr>
      <vt:lpstr>Library Support – 15,000 Employees</vt:lpstr>
      <vt:lpstr>What are We Facing?</vt:lpstr>
      <vt:lpstr>Pathway to Success</vt:lpstr>
      <vt:lpstr>Vendor Extras</vt:lpstr>
      <vt:lpstr>What Does This Mean?</vt:lpstr>
      <vt:lpstr>Take the Leap!</vt:lpstr>
    </vt:vector>
  </TitlesOfParts>
  <Company>St. Jude Medical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 Bosak</dc:creator>
  <cp:lastModifiedBy>Josephine Tan</cp:lastModifiedBy>
  <cp:revision>116</cp:revision>
  <dcterms:created xsi:type="dcterms:W3CDTF">2011-01-17T14:10:30Z</dcterms:created>
  <dcterms:modified xsi:type="dcterms:W3CDTF">2011-03-08T18:01:25Z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Sort Order">
    <vt:lpwstr>1</vt:lpwstr>
  </property>
</Properties>
</file>